
<file path=[Content_Types].xml><?xml version="1.0" encoding="utf-8"?>
<Types xmlns="http://schemas.openxmlformats.org/package/2006/content-types">
  <Override PartName="/_rels/.rels" ContentType="application/vnd.openxmlformats-package.relationships+xml"/>
  <Override PartName="/ppt/notesSlides/_rels/notesSlide16.xml.rels" ContentType="application/vnd.openxmlformats-package.relationships+xml"/>
  <Override PartName="/ppt/notesSlides/_rels/notesSlide15.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20.xml.rels" ContentType="application/vnd.openxmlformats-package.relationships+xml"/>
  <Override PartName="/ppt/notesSlides/_rels/notesSlide12.xml.rels" ContentType="application/vnd.openxmlformats-package.relationships+xml"/>
  <Override PartName="/ppt/notesSlides/_rels/notesSlide18.xml.rels" ContentType="application/vnd.openxmlformats-package.relationships+xml"/>
  <Override PartName="/ppt/notesSlides/_rels/notesSlide11.xml.rels" ContentType="application/vnd.openxmlformats-package.relationships+xml"/>
  <Override PartName="/ppt/notesSlides/_rels/notesSlide17.xml.rels" ContentType="application/vnd.openxmlformats-package.relationships+xml"/>
  <Override PartName="/ppt/notesSlides/_rels/notesSlide10.xml.rels" ContentType="application/vnd.openxmlformats-package.relationships+xml"/>
  <Override PartName="/ppt/notesSlides/_rels/notesSlide9.xml.rels" ContentType="application/vnd.openxmlformats-package.relationships+xml"/>
  <Override PartName="/ppt/notesSlides/_rels/notesSlide1.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6.xml.rels" ContentType="application/vnd.openxmlformats-package.relationships+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12.xml" ContentType="application/vnd.openxmlformats-officedocument.presentationml.notesSlide+xml"/>
  <Override PartName="/ppt/notesSlides/notesSlide5.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4.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1.xml" ContentType="application/vnd.openxmlformats-officedocument.presentationml.notesSlide+xml"/>
  <Override PartName="/ppt/_rels/presentation.xml.rels" ContentType="application/vnd.openxmlformats-package.relationships+xml"/>
  <Override PartName="/ppt/media/image7.jpeg" ContentType="image/jpeg"/>
  <Override PartName="/ppt/media/image6.jpeg" ContentType="image/jpeg"/>
  <Override PartName="/ppt/media/image5.jpeg" ContentType="image/jpeg"/>
  <Override PartName="/ppt/media/image4.jpeg" ContentType="image/jpeg"/>
  <Override PartName="/ppt/media/image3.jpeg" ContentType="image/jpeg"/>
  <Override PartName="/ppt/media/image2.jpeg" ContentType="image/jpeg"/>
  <Override PartName="/ppt/media/image1.jpeg" ContentType="image/jpeg"/>
  <Override PartName="/ppt/slides/_rels/slide21.xml.rels" ContentType="application/vnd.openxmlformats-package.relationships+xml"/>
  <Override PartName="/ppt/slides/_rels/slide20.xml.rels" ContentType="application/vnd.openxmlformats-package.relationships+xml"/>
  <Override PartName="/ppt/slides/_rels/slide16.xml.rels" ContentType="application/vnd.openxmlformats-package.relationships+xml"/>
  <Override PartName="/ppt/slides/_rels/slide15.xml.rels" ContentType="application/vnd.openxmlformats-package.relationships+xml"/>
  <Override PartName="/ppt/slides/_rels/slide22.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9.xml.rels" ContentType="application/vnd.openxmlformats-package.relationships+xml"/>
  <Override PartName="/ppt/slides/_rels/slide12.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3.xml.rels" ContentType="application/vnd.openxmlformats-package.relationships+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2.xml" ContentType="application/vnd.openxmlformats-officedocument.presentationml.slide+xml"/>
  <Override PartName="/ppt/slides/slide8.xml" ContentType="application/vnd.openxmlformats-officedocument.presentationml.slide+xml"/>
  <Override PartName="/ppt/slides/slide21.xml" ContentType="application/vnd.openxmlformats-officedocument.presentationml.slide+xml"/>
  <Override PartName="/ppt/slides/slide7.xml" ContentType="application/vnd.openxmlformats-officedocument.presentationml.slide+xml"/>
  <Override PartName="/ppt/slides/slide2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9.xml" ContentType="application/vnd.openxmlformats-officedocument.presentationml.slide+xml"/>
  <Override PartName="/ppt/slides/slide1.xml" ContentType="application/vnd.openxmlformats-officedocument.presentationml.slide+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7.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_rels/slideLayout24.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6.xml.rels" ContentType="application/vnd.openxmlformats-package.relationships+xml"/>
  <Override PartName="/ppt/slideLayouts/_rels/slideLayout23.xml.rels" ContentType="application/vnd.openxmlformats-package.relationships+xml"/>
  <Override PartName="/ppt/slideLayouts/_rels/slideLayout15.xml.rels" ContentType="application/vnd.openxmlformats-package.relationships+xml"/>
  <Override PartName="/ppt/slideLayouts/_rels/slideLayout22.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9.xml.rels" ContentType="application/vnd.openxmlformats-package.relationships+xml"/>
  <Override PartName="/ppt/slideLayouts/_rels/slideLayout12.xml.rels" ContentType="application/vnd.openxmlformats-package.relationships+xml"/>
  <Override PartName="/ppt/slideLayouts/_rels/slideLayout18.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1.xml" ContentType="application/vnd.openxmlformats-officedocument.presentationml.slideLayout+xml"/>
  <Override PartName="/ppt/slideLayouts/slideLayout18.xml" ContentType="application/vnd.openxmlformats-officedocument.presentationml.slideLayout+xml"/>
  <Override PartName="/ppt/slideLayouts/slideLayout9.xml" ContentType="application/vnd.openxmlformats-officedocument.presentationml.slideLayout+xml"/>
  <Override PartName="/ppt/slideLayouts/slideLayout20.xml" ContentType="application/vnd.openxmlformats-officedocument.presentationml.slideLayout+xml"/>
  <Override PartName="/ppt/slideLayouts/slideLayout1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notesMasters/_rels/notesMaster1.xml.rels" ContentType="application/vnd.openxmlformats-package.relationships+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x="9144000" cy="6858000"/>
  <p:notesSz cx="9601200" cy="73152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body"/>
          </p:nvPr>
        </p:nvSpPr>
        <p:spPr>
          <a:xfrm>
            <a:off x="756000" y="5078520"/>
            <a:ext cx="6047640" cy="4811040"/>
          </a:xfrm>
          <a:prstGeom prst="rect">
            <a:avLst/>
          </a:prstGeom>
        </p:spPr>
        <p:txBody>
          <a:bodyPr lIns="0" rIns="0" tIns="0" bIns="0"/>
          <a:p>
            <a:r>
              <a:rPr b="0" lang="fr-FR" sz="2000" spc="-1" strike="noStrike">
                <a:solidFill>
                  <a:srgbClr val="000000"/>
                </a:solidFill>
                <a:uFill>
                  <a:solidFill>
                    <a:srgbClr val="ffffff"/>
                  </a:solidFill>
                </a:uFill>
                <a:latin typeface="Arial"/>
              </a:rPr>
              <a:t>Click to edit the notes format</a:t>
            </a:r>
            <a:endParaRPr b="0" lang="fr-FR" sz="2000" spc="-1" strike="noStrike">
              <a:solidFill>
                <a:srgbClr val="000000"/>
              </a:solidFill>
              <a:uFill>
                <a:solidFill>
                  <a:srgbClr val="ffffff"/>
                </a:solidFill>
              </a:uFill>
              <a:latin typeface="Arial"/>
            </a:endParaRPr>
          </a:p>
        </p:txBody>
      </p:sp>
      <p:sp>
        <p:nvSpPr>
          <p:cNvPr id="77" name="PlaceHolder 2"/>
          <p:cNvSpPr>
            <a:spLocks noGrp="1"/>
          </p:cNvSpPr>
          <p:nvPr>
            <p:ph type="hdr"/>
          </p:nvPr>
        </p:nvSpPr>
        <p:spPr>
          <a:xfrm>
            <a:off x="0" y="0"/>
            <a:ext cx="3280680" cy="534240"/>
          </a:xfrm>
          <a:prstGeom prst="rect">
            <a:avLst/>
          </a:prstGeom>
        </p:spPr>
        <p:txBody>
          <a:bodyPr lIns="0" rIns="0" tIns="0" bIns="0"/>
          <a:p>
            <a:r>
              <a:rPr b="0" lang="fr-FR" sz="1400" spc="-1" strike="noStrike">
                <a:solidFill>
                  <a:srgbClr val="000000"/>
                </a:solidFill>
                <a:uFill>
                  <a:solidFill>
                    <a:srgbClr val="ffffff"/>
                  </a:solidFill>
                </a:uFill>
                <a:latin typeface="Times New Roman"/>
              </a:rPr>
              <a:t> </a:t>
            </a:r>
            <a:endParaRPr b="0" lang="fr-FR" sz="1400" spc="-1" strike="noStrike">
              <a:solidFill>
                <a:srgbClr val="000000"/>
              </a:solidFill>
              <a:uFill>
                <a:solidFill>
                  <a:srgbClr val="ffffff"/>
                </a:solidFill>
              </a:uFill>
              <a:latin typeface="Times New Roman"/>
            </a:endParaRPr>
          </a:p>
        </p:txBody>
      </p:sp>
      <p:sp>
        <p:nvSpPr>
          <p:cNvPr id="78" name="PlaceHolder 3"/>
          <p:cNvSpPr>
            <a:spLocks noGrp="1"/>
          </p:cNvSpPr>
          <p:nvPr>
            <p:ph type="dt"/>
          </p:nvPr>
        </p:nvSpPr>
        <p:spPr>
          <a:xfrm>
            <a:off x="4278960" y="0"/>
            <a:ext cx="3280680" cy="534240"/>
          </a:xfrm>
          <a:prstGeom prst="rect">
            <a:avLst/>
          </a:prstGeom>
        </p:spPr>
        <p:txBody>
          <a:bodyPr lIns="0" rIns="0" tIns="0" bIns="0"/>
          <a:p>
            <a:pPr algn="r"/>
            <a:r>
              <a:rPr b="0" lang="fr-FR" sz="1400" spc="-1" strike="noStrike">
                <a:solidFill>
                  <a:srgbClr val="000000"/>
                </a:solidFill>
                <a:uFill>
                  <a:solidFill>
                    <a:srgbClr val="ffffff"/>
                  </a:solidFill>
                </a:uFill>
                <a:latin typeface="Times New Roman"/>
              </a:rPr>
              <a:t> </a:t>
            </a:r>
            <a:endParaRPr b="0" lang="fr-FR" sz="1400" spc="-1" strike="noStrike">
              <a:solidFill>
                <a:srgbClr val="000000"/>
              </a:solidFill>
              <a:uFill>
                <a:solidFill>
                  <a:srgbClr val="ffffff"/>
                </a:solidFill>
              </a:uFill>
              <a:latin typeface="Times New Roman"/>
            </a:endParaRPr>
          </a:p>
        </p:txBody>
      </p:sp>
      <p:sp>
        <p:nvSpPr>
          <p:cNvPr id="79" name="PlaceHolder 4"/>
          <p:cNvSpPr>
            <a:spLocks noGrp="1"/>
          </p:cNvSpPr>
          <p:nvPr>
            <p:ph type="ftr"/>
          </p:nvPr>
        </p:nvSpPr>
        <p:spPr>
          <a:xfrm>
            <a:off x="0" y="10157400"/>
            <a:ext cx="3280680" cy="534240"/>
          </a:xfrm>
          <a:prstGeom prst="rect">
            <a:avLst/>
          </a:prstGeom>
        </p:spPr>
        <p:txBody>
          <a:bodyPr lIns="0" rIns="0" tIns="0" bIns="0" anchor="b"/>
          <a:p>
            <a:r>
              <a:rPr b="0" lang="fr-FR" sz="1400" spc="-1" strike="noStrike">
                <a:solidFill>
                  <a:srgbClr val="000000"/>
                </a:solidFill>
                <a:uFill>
                  <a:solidFill>
                    <a:srgbClr val="ffffff"/>
                  </a:solidFill>
                </a:uFill>
                <a:latin typeface="Times New Roman"/>
              </a:rPr>
              <a:t> </a:t>
            </a:r>
            <a:endParaRPr b="0" lang="fr-FR" sz="1400" spc="-1" strike="noStrike">
              <a:solidFill>
                <a:srgbClr val="000000"/>
              </a:solidFill>
              <a:uFill>
                <a:solidFill>
                  <a:srgbClr val="ffffff"/>
                </a:solidFill>
              </a:uFill>
              <a:latin typeface="Times New Roman"/>
            </a:endParaRPr>
          </a:p>
        </p:txBody>
      </p:sp>
      <p:sp>
        <p:nvSpPr>
          <p:cNvPr id="80" name="PlaceHolder 5"/>
          <p:cNvSpPr>
            <a:spLocks noGrp="1"/>
          </p:cNvSpPr>
          <p:nvPr>
            <p:ph type="sldNum"/>
          </p:nvPr>
        </p:nvSpPr>
        <p:spPr>
          <a:xfrm>
            <a:off x="4278960" y="10157400"/>
            <a:ext cx="3280680" cy="534240"/>
          </a:xfrm>
          <a:prstGeom prst="rect">
            <a:avLst/>
          </a:prstGeom>
        </p:spPr>
        <p:txBody>
          <a:bodyPr lIns="0" rIns="0" tIns="0" bIns="0" anchor="b"/>
          <a:p>
            <a:pPr algn="r"/>
            <a:fld id="{7039E570-637A-4A7C-8FF3-E78972181ED6}" type="slidenum">
              <a:rPr b="0" lang="fr-FR" sz="1400" spc="-1" strike="noStrike">
                <a:solidFill>
                  <a:srgbClr val="000000"/>
                </a:solidFill>
                <a:uFill>
                  <a:solidFill>
                    <a:srgbClr val="ffffff"/>
                  </a:solidFill>
                </a:uFill>
                <a:latin typeface="Times New Roman"/>
              </a:rPr>
              <a:t>1</a:t>
            </a:fld>
            <a:endParaRPr b="0" lang="fr-FR"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body"/>
          </p:nvPr>
        </p:nvSpPr>
        <p:spPr>
          <a:xfrm>
            <a:off x="1281240" y="3473280"/>
            <a:ext cx="7038360" cy="3290040"/>
          </a:xfrm>
          <a:prstGeom prst="rect">
            <a:avLst/>
          </a:prstGeom>
        </p:spPr>
        <p:txBody>
          <a:bodyPr lIns="95760" rIns="95760" tIns="47160" bIns="47160" anchor="b"/>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p:txBody>
      </p:sp>
      <p:sp>
        <p:nvSpPr>
          <p:cNvPr id="141" name="CustomShape 2"/>
          <p:cNvSpPr/>
          <p:nvPr/>
        </p:nvSpPr>
        <p:spPr>
          <a:xfrm>
            <a:off x="1495440" y="3597120"/>
            <a:ext cx="7036560" cy="3291840"/>
          </a:xfrm>
          <a:prstGeom prst="rect">
            <a:avLst/>
          </a:prstGeom>
          <a:noFill/>
          <a:ln>
            <a:noFill/>
          </a:ln>
        </p:spPr>
        <p:style>
          <a:lnRef idx="0"/>
          <a:fillRef idx="0"/>
          <a:effectRef idx="0"/>
          <a:fontRef idx="minor"/>
        </p:style>
        <p:txBody>
          <a:bodyPr lIns="95760" rIns="95760" tIns="47160" bIns="47160"/>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a:p>
            <a:pPr>
              <a:lnSpc>
                <a:spcPct val="90000"/>
              </a:lnSpc>
              <a:spcBef>
                <a:spcPts val="519"/>
              </a:spcBef>
            </a:pPr>
            <a:endParaRPr b="0" lang="fr-FR" sz="1800" spc="-1" strike="noStrike">
              <a:solidFill>
                <a:srgbClr val="000000"/>
              </a:solidFill>
              <a:uFill>
                <a:solidFill>
                  <a:srgbClr val="ffffff"/>
                </a:solidFill>
              </a:uFill>
              <a:latin typeface="Arial"/>
            </a:endParaRPr>
          </a:p>
        </p:txBody>
      </p:sp>
      <p:sp>
        <p:nvSpPr>
          <p:cNvPr id="142" name="CustomShape 3"/>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1                                                                   Siegel</a:t>
            </a:r>
            <a:endParaRPr b="0" lang="fr-FR" sz="1000" spc="-1" strike="noStrike">
              <a:solidFill>
                <a:srgbClr val="000000"/>
              </a:solidFill>
              <a:uFill>
                <a:solidFill>
                  <a:srgbClr val="ffffff"/>
                </a:solidFill>
              </a:uFill>
              <a:latin typeface="Arial"/>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PlaceHolder 1"/>
          <p:cNvSpPr>
            <a:spLocks noGrp="1"/>
          </p:cNvSpPr>
          <p:nvPr>
            <p:ph type="body"/>
          </p:nvPr>
        </p:nvSpPr>
        <p:spPr>
          <a:xfrm>
            <a:off x="1281240" y="3473280"/>
            <a:ext cx="7038360" cy="3290040"/>
          </a:xfrm>
          <a:prstGeom prst="rect">
            <a:avLst/>
          </a:prstGeom>
        </p:spPr>
        <p:txBody>
          <a:bodyPr lIns="95760" rIns="95760" tIns="47160" bIns="47160" anchor="b"/>
          <a:p>
            <a:endParaRPr b="0" lang="fr-FR" sz="2000" spc="-1" strike="noStrike">
              <a:solidFill>
                <a:srgbClr val="000000"/>
              </a:solidFill>
              <a:uFill>
                <a:solidFill>
                  <a:srgbClr val="ffffff"/>
                </a:solidFill>
              </a:uFill>
              <a:latin typeface="Arial"/>
            </a:endParaRPr>
          </a:p>
        </p:txBody>
      </p:sp>
      <p:sp>
        <p:nvSpPr>
          <p:cNvPr id="155" name="CustomShape 2"/>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a:t>
            </a:r>
            <a:fld id="{DA18B7A2-7371-41D5-8C97-6BC26C4431D5}" type="slidenum">
              <a:rPr b="0" lang="fr-FR" sz="1000" spc="-1" strike="noStrike">
                <a:solidFill>
                  <a:srgbClr val="000000"/>
                </a:solidFill>
                <a:uFill>
                  <a:solidFill>
                    <a:srgbClr val="ffffff"/>
                  </a:solidFill>
                </a:uFill>
                <a:latin typeface="Arial"/>
                <a:ea typeface="ヒラギノ角ゴ Pro W3"/>
              </a:rPr>
              <a:t>1</a:t>
            </a:fld>
            <a:r>
              <a:rPr b="0" lang="fr-FR" sz="1000" spc="-1" strike="noStrike">
                <a:solidFill>
                  <a:srgbClr val="000000"/>
                </a:solidFill>
                <a:uFill>
                  <a:solidFill>
                    <a:srgbClr val="ffffff"/>
                  </a:solidFill>
                </a:uFill>
                <a:latin typeface="Arial"/>
                <a:ea typeface="ヒラギノ角ゴ Pro W3"/>
              </a:rPr>
              <a:t>                                                               Siegel</a:t>
            </a:r>
            <a:endParaRPr b="0" lang="fr-FR" sz="1000" spc="-1" strike="noStrike">
              <a:solidFill>
                <a:srgbClr val="000000"/>
              </a:solidFill>
              <a:uFill>
                <a:solidFill>
                  <a:srgbClr val="ffffff"/>
                </a:solidFill>
              </a:uFill>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PlaceHolder 1"/>
          <p:cNvSpPr>
            <a:spLocks noGrp="1"/>
          </p:cNvSpPr>
          <p:nvPr>
            <p:ph type="body"/>
          </p:nvPr>
        </p:nvSpPr>
        <p:spPr>
          <a:xfrm>
            <a:off x="1281240" y="3473280"/>
            <a:ext cx="7038360" cy="3290040"/>
          </a:xfrm>
          <a:prstGeom prst="rect">
            <a:avLst/>
          </a:prstGeom>
        </p:spPr>
        <p:txBody>
          <a:bodyPr lIns="95760" rIns="95760" tIns="47160" bIns="47160" anchor="b"/>
          <a:p>
            <a:pPr marL="216000" indent="-215640">
              <a:lnSpc>
                <a:spcPct val="100000"/>
              </a:lnSpc>
            </a:pPr>
            <a:r>
              <a:rPr b="0" lang="fr-FR" sz="2000" spc="-1" strike="noStrike">
                <a:solidFill>
                  <a:srgbClr val="000000"/>
                </a:solidFill>
                <a:uFill>
                  <a:solidFill>
                    <a:srgbClr val="ffffff"/>
                  </a:solidFill>
                </a:uFill>
                <a:latin typeface="Arial"/>
              </a:rPr>
              <a:t>Helps ensure adequate detail and depth granularity of findings </a:t>
            </a: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Helps consolidate data across cases </a:t>
            </a: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Promotes team buy-in </a:t>
            </a: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Empowers researcher to probe opportunistically</a:t>
            </a: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Provides conceptual baseline for analysis</a:t>
            </a: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Provides groundwork of data coding system, facilitates data management </a:t>
            </a: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Helps with messaging of findings back to team to address key aspects of their pre-existing mindset</a:t>
            </a:r>
            <a:endParaRPr b="0" lang="fr-FR" sz="2000" spc="-1" strike="noStrike">
              <a:solidFill>
                <a:srgbClr val="000000"/>
              </a:solidFill>
              <a:uFill>
                <a:solidFill>
                  <a:srgbClr val="ffffff"/>
                </a:solidFill>
              </a:uFill>
              <a:latin typeface="Arial"/>
            </a:endParaRPr>
          </a:p>
          <a:p>
            <a:pPr marL="216000" indent="-215640">
              <a:lnSpc>
                <a:spcPct val="100000"/>
              </a:lnSpc>
            </a:pPr>
            <a:endParaRPr b="0" lang="fr-FR" sz="2000" spc="-1" strike="noStrike">
              <a:solidFill>
                <a:srgbClr val="000000"/>
              </a:solidFill>
              <a:uFill>
                <a:solidFill>
                  <a:srgbClr val="ffffff"/>
                </a:solidFill>
              </a:uFill>
              <a:latin typeface="Arial"/>
            </a:endParaRPr>
          </a:p>
        </p:txBody>
      </p:sp>
      <p:sp>
        <p:nvSpPr>
          <p:cNvPr id="157" name="CustomShape 2"/>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a:t>
            </a:r>
            <a:fld id="{C9200CE2-3BE1-4657-9925-B2403BF8715C}" type="slidenum">
              <a:rPr b="0" lang="fr-FR" sz="1000" spc="-1" strike="noStrike">
                <a:solidFill>
                  <a:srgbClr val="000000"/>
                </a:solidFill>
                <a:uFill>
                  <a:solidFill>
                    <a:srgbClr val="ffffff"/>
                  </a:solidFill>
                </a:uFill>
                <a:latin typeface="Arial"/>
                <a:ea typeface="ヒラギノ角ゴ Pro W3"/>
              </a:rPr>
              <a:t>1</a:t>
            </a:fld>
            <a:r>
              <a:rPr b="0" lang="fr-FR" sz="1000" spc="-1" strike="noStrike">
                <a:solidFill>
                  <a:srgbClr val="000000"/>
                </a:solidFill>
                <a:uFill>
                  <a:solidFill>
                    <a:srgbClr val="ffffff"/>
                  </a:solidFill>
                </a:uFill>
                <a:latin typeface="Arial"/>
                <a:ea typeface="ヒラギノ角ゴ Pro W3"/>
              </a:rPr>
              <a:t>                                                               Siegel</a:t>
            </a:r>
            <a:endParaRPr b="0" lang="fr-FR" sz="1000" spc="-1" strike="noStrike">
              <a:solidFill>
                <a:srgbClr val="000000"/>
              </a:solidFill>
              <a:uFill>
                <a:solidFill>
                  <a:srgbClr val="ffffff"/>
                </a:solidFill>
              </a:uFill>
              <a:latin typeface="Arial"/>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body"/>
          </p:nvPr>
        </p:nvSpPr>
        <p:spPr>
          <a:xfrm>
            <a:off x="1200240" y="3367080"/>
            <a:ext cx="7041600" cy="3291840"/>
          </a:xfrm>
          <a:prstGeom prst="rect">
            <a:avLst/>
          </a:prstGeom>
        </p:spPr>
        <p:txBody>
          <a:bodyPr lIns="97920" rIns="97920" tIns="48240" bIns="48240"/>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endParaRPr b="0" lang="fr-FR" sz="2000" spc="-1" strike="noStrike">
              <a:solidFill>
                <a:srgbClr val="000000"/>
              </a:solidFill>
              <a:uFill>
                <a:solidFill>
                  <a:srgbClr val="ffffff"/>
                </a:solidFill>
              </a:uFill>
              <a:latin typeface="Arial"/>
            </a:endParaRPr>
          </a:p>
          <a:p>
            <a:pPr marL="216000" indent="-215640">
              <a:lnSpc>
                <a:spcPct val="70000"/>
              </a:lnSpc>
            </a:pPr>
            <a:r>
              <a:rPr b="0" lang="fr-FR" sz="900" spc="-1" strike="noStrike">
                <a:solidFill>
                  <a:srgbClr val="000000"/>
                </a:solidFill>
                <a:uFill>
                  <a:solidFill>
                    <a:srgbClr val="ffffff"/>
                  </a:solidFill>
                </a:uFill>
                <a:latin typeface="Arial"/>
              </a:rPr>
              <a:t>NECTAR Qual Research 1</a:t>
            </a:r>
            <a:r>
              <a:rPr b="0" lang="fr-FR" sz="900" spc="-1" strike="noStrike">
                <a:solidFill>
                  <a:srgbClr val="000000"/>
                </a:solidFill>
                <a:uFill>
                  <a:solidFill>
                    <a:srgbClr val="ffffff"/>
                  </a:solidFill>
                </a:uFill>
                <a:latin typeface="Arial"/>
              </a:rPr>
              <a:t>	</a:t>
            </a:r>
            <a:r>
              <a:rPr b="0" lang="fr-FR" sz="900" spc="-1" strike="noStrike">
                <a:solidFill>
                  <a:srgbClr val="000000"/>
                </a:solidFill>
                <a:uFill>
                  <a:solidFill>
                    <a:srgbClr val="ffffff"/>
                  </a:solidFill>
                </a:uFill>
                <a:latin typeface="Arial"/>
              </a:rPr>
              <a:t>                </a:t>
            </a:r>
            <a:fld id="{8B73D445-7567-40EA-9EB5-583D4D505E7B}" type="slidenum">
              <a:rPr b="0" lang="fr-FR" sz="900" spc="-1" strike="noStrike">
                <a:solidFill>
                  <a:srgbClr val="000000"/>
                </a:solidFill>
                <a:uFill>
                  <a:solidFill>
                    <a:srgbClr val="ffffff"/>
                  </a:solidFill>
                </a:uFill>
                <a:latin typeface="Arial"/>
              </a:rPr>
              <a:t>1</a:t>
            </a:fld>
            <a:r>
              <a:rPr b="0" lang="fr-FR" sz="900" spc="-1" strike="noStrike">
                <a:solidFill>
                  <a:srgbClr val="000000"/>
                </a:solidFill>
                <a:uFill>
                  <a:solidFill>
                    <a:srgbClr val="ffffff"/>
                  </a:solidFill>
                </a:uFill>
                <a:latin typeface="Arial"/>
              </a:rPr>
              <a:t>                                         Dray &amp; Siegel</a:t>
            </a:r>
            <a:endParaRPr b="0" lang="fr-FR" sz="900" spc="-1" strike="noStrike">
              <a:solidFill>
                <a:srgbClr val="000000"/>
              </a:solidFill>
              <a:uFill>
                <a:solidFill>
                  <a:srgbClr val="ffffff"/>
                </a:solidFill>
              </a:uFill>
              <a:latin typeface="Arial"/>
            </a:endParaRPr>
          </a:p>
          <a:p>
            <a:pPr marL="216000" indent="-215640">
              <a:lnSpc>
                <a:spcPct val="70000"/>
              </a:lnSpc>
            </a:pPr>
            <a:endParaRPr b="0" lang="fr-FR" sz="900" spc="-1" strike="noStrike">
              <a:solidFill>
                <a:srgbClr val="000000"/>
              </a:solidFill>
              <a:uFill>
                <a:solidFill>
                  <a:srgbClr val="ffffff"/>
                </a:solidFill>
              </a:uFill>
              <a:latin typeface="Arial"/>
            </a:endParaRPr>
          </a:p>
          <a:p>
            <a:pPr marL="216000" indent="-215640">
              <a:lnSpc>
                <a:spcPct val="70000"/>
              </a:lnSpc>
            </a:pPr>
            <a:endParaRPr b="0" lang="fr-FR" sz="900" spc="-1" strike="noStrike">
              <a:solidFill>
                <a:srgbClr val="000000"/>
              </a:solidFill>
              <a:uFill>
                <a:solidFill>
                  <a:srgbClr val="ffffff"/>
                </a:solidFill>
              </a:uFill>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body"/>
          </p:nvPr>
        </p:nvSpPr>
        <p:spPr>
          <a:xfrm>
            <a:off x="1281240" y="3473280"/>
            <a:ext cx="7038360" cy="3290040"/>
          </a:xfrm>
          <a:prstGeom prst="rect">
            <a:avLst/>
          </a:prstGeom>
        </p:spPr>
        <p:txBody>
          <a:bodyPr lIns="95760" rIns="95760" tIns="47160" bIns="47160" anchor="b"/>
          <a:p>
            <a:pPr marL="216000" indent="-215640">
              <a:lnSpc>
                <a:spcPct val="60000"/>
              </a:lnSpc>
            </a:pPr>
            <a:r>
              <a:rPr b="0" lang="fr-FR" sz="1600" spc="-1" strike="noStrike">
                <a:solidFill>
                  <a:srgbClr val="000000"/>
                </a:solidFill>
                <a:uFill>
                  <a:solidFill>
                    <a:srgbClr val="ffffff"/>
                  </a:solidFill>
                </a:uFill>
                <a:latin typeface="Arial"/>
              </a:rPr>
              <a:t>Reliability: The data is not random, there is a phenomenon and not just noise</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Evaluated through correlation of results across replication</a:t>
            </a:r>
            <a:endParaRPr b="0" lang="fr-FR" sz="14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Inter-judge reliability</a:t>
            </a:r>
            <a:endParaRPr b="0" lang="fr-FR" sz="20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Test-retest reliability </a:t>
            </a:r>
            <a:endParaRPr b="0" lang="fr-FR" sz="20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Split half reliability</a:t>
            </a:r>
            <a:endParaRPr b="0" lang="fr-FR" sz="20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Validity: The variables or measures mean what we think they mean</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Construct validity: Does our measure capture what we think it does?</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External validity: Does the relationship generalize to other contexts? </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In positivist research, evaluated by showing that the variable predicts some other variable that should be related to it and was not part of its definition, and use of experimental controls to eliminate possible confounds</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Reliability is necessary but not sufficient for validity</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In principle, validity can not exceed reliability</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Restricted range of values on a variable in sample reduces reliability and consequently ability to detect valid relationships</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Argument for diversity in your sample</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These concepts have analogues in qualitative research</a:t>
            </a:r>
            <a:endParaRPr b="0" lang="fr-FR" sz="1600" spc="-1" strike="noStrike">
              <a:solidFill>
                <a:srgbClr val="000000"/>
              </a:solidFill>
              <a:uFill>
                <a:solidFill>
                  <a:srgbClr val="ffffff"/>
                </a:solidFill>
              </a:uFill>
              <a:latin typeface="Arial"/>
            </a:endParaRPr>
          </a:p>
          <a:p>
            <a:pPr marL="216000" indent="-215640">
              <a:lnSpc>
                <a:spcPct val="70000"/>
              </a:lnSpc>
            </a:pPr>
            <a:endParaRPr b="0" lang="fr-FR" sz="1600" spc="-1" strike="noStrike">
              <a:solidFill>
                <a:srgbClr val="000000"/>
              </a:solidFill>
              <a:uFill>
                <a:solidFill>
                  <a:srgbClr val="ffffff"/>
                </a:solidFill>
              </a:uFill>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PlaceHolder 1"/>
          <p:cNvSpPr>
            <a:spLocks noGrp="1"/>
          </p:cNvSpPr>
          <p:nvPr>
            <p:ph type="body"/>
          </p:nvPr>
        </p:nvSpPr>
        <p:spPr>
          <a:xfrm>
            <a:off x="1281240" y="3473280"/>
            <a:ext cx="7038360" cy="3290040"/>
          </a:xfrm>
          <a:prstGeom prst="rect">
            <a:avLst/>
          </a:prstGeom>
        </p:spPr>
        <p:txBody>
          <a:bodyPr lIns="95760" rIns="95760" tIns="47160" bIns="47160" anchor="b"/>
          <a:p>
            <a:endParaRPr b="0" lang="fr-FR" sz="2000" spc="-1" strike="noStrike">
              <a:solidFill>
                <a:srgbClr val="000000"/>
              </a:solidFill>
              <a:uFill>
                <a:solidFill>
                  <a:srgbClr val="ffffff"/>
                </a:solidFill>
              </a:uFill>
              <a:latin typeface="Arial"/>
            </a:endParaRPr>
          </a:p>
        </p:txBody>
      </p:sp>
      <p:sp>
        <p:nvSpPr>
          <p:cNvPr id="161" name="CustomShape 2"/>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a:t>
            </a:r>
            <a:fld id="{1D94BFFC-F67C-42D8-B089-7C0470A1B511}" type="slidenum">
              <a:rPr b="0" lang="fr-FR" sz="1000" spc="-1" strike="noStrike">
                <a:solidFill>
                  <a:srgbClr val="000000"/>
                </a:solidFill>
                <a:uFill>
                  <a:solidFill>
                    <a:srgbClr val="ffffff"/>
                  </a:solidFill>
                </a:uFill>
                <a:latin typeface="Arial"/>
                <a:ea typeface="ヒラギノ角ゴ Pro W3"/>
              </a:rPr>
              <a:t>1</a:t>
            </a:fld>
            <a:r>
              <a:rPr b="0" lang="fr-FR" sz="1000" spc="-1" strike="noStrike">
                <a:solidFill>
                  <a:srgbClr val="000000"/>
                </a:solidFill>
                <a:uFill>
                  <a:solidFill>
                    <a:srgbClr val="ffffff"/>
                  </a:solidFill>
                </a:uFill>
                <a:latin typeface="Arial"/>
                <a:ea typeface="ヒラギノ角ゴ Pro W3"/>
              </a:rPr>
              <a:t>                                                               Siegel</a:t>
            </a:r>
            <a:endParaRPr b="0" lang="fr-FR" sz="1000" spc="-1" strike="noStrike">
              <a:solidFill>
                <a:srgbClr val="000000"/>
              </a:solidFill>
              <a:uFill>
                <a:solidFill>
                  <a:srgbClr val="ffffff"/>
                </a:solidFill>
              </a:uFill>
              <a:latin typeface="Arial"/>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PlaceHolder 1"/>
          <p:cNvSpPr>
            <a:spLocks noGrp="1"/>
          </p:cNvSpPr>
          <p:nvPr>
            <p:ph type="body"/>
          </p:nvPr>
        </p:nvSpPr>
        <p:spPr>
          <a:xfrm>
            <a:off x="1281240" y="3473280"/>
            <a:ext cx="7038360" cy="3290040"/>
          </a:xfrm>
          <a:prstGeom prst="rect">
            <a:avLst/>
          </a:prstGeom>
        </p:spPr>
        <p:txBody>
          <a:bodyPr lIns="95760" rIns="95760" tIns="47160" bIns="47160" anchor="b"/>
          <a:p>
            <a:pPr marL="216000" indent="-215640">
              <a:lnSpc>
                <a:spcPct val="80000"/>
              </a:lnSpc>
            </a:pPr>
            <a:r>
              <a:rPr b="0" lang="fr-FR" sz="2000" spc="-1" strike="noStrike">
                <a:solidFill>
                  <a:srgbClr val="000000"/>
                </a:solidFill>
                <a:uFill>
                  <a:solidFill>
                    <a:srgbClr val="ffffff"/>
                  </a:solidFill>
                </a:uFill>
                <a:latin typeface="Arial"/>
              </a:rPr>
              <a:t>Process of coding forces deep examination of the meaning of your data and of the relationships among your conceptual categories</a:t>
            </a:r>
            <a:endParaRPr b="0" lang="fr-FR" sz="2000" spc="-1" strike="noStrike">
              <a:solidFill>
                <a:srgbClr val="000000"/>
              </a:solidFill>
              <a:uFill>
                <a:solidFill>
                  <a:srgbClr val="ffffff"/>
                </a:solidFill>
              </a:uFill>
              <a:latin typeface="Arial"/>
            </a:endParaRPr>
          </a:p>
          <a:p>
            <a:pPr marL="216000" indent="-215640">
              <a:lnSpc>
                <a:spcPct val="80000"/>
              </a:lnSpc>
            </a:pPr>
            <a:r>
              <a:rPr b="0" lang="fr-FR" sz="1800" spc="-1" strike="noStrike">
                <a:solidFill>
                  <a:srgbClr val="000000"/>
                </a:solidFill>
                <a:uFill>
                  <a:solidFill>
                    <a:srgbClr val="ffffff"/>
                  </a:solidFill>
                </a:uFill>
                <a:latin typeface="Arial"/>
              </a:rPr>
              <a:t>It structures the process of distilling what is relevant and central from what is circumstantial</a:t>
            </a:r>
            <a:endParaRPr b="0" lang="fr-FR" sz="1800" spc="-1" strike="noStrike">
              <a:solidFill>
                <a:srgbClr val="000000"/>
              </a:solidFill>
              <a:uFill>
                <a:solidFill>
                  <a:srgbClr val="ffffff"/>
                </a:solidFill>
              </a:uFill>
              <a:latin typeface="Arial"/>
            </a:endParaRPr>
          </a:p>
          <a:p>
            <a:pPr marL="216000" indent="-215640">
              <a:lnSpc>
                <a:spcPct val="80000"/>
              </a:lnSpc>
            </a:pPr>
            <a:r>
              <a:rPr b="0" lang="fr-FR" sz="1800" spc="-1" strike="noStrike">
                <a:solidFill>
                  <a:srgbClr val="000000"/>
                </a:solidFill>
                <a:uFill>
                  <a:solidFill>
                    <a:srgbClr val="ffffff"/>
                  </a:solidFill>
                </a:uFill>
                <a:latin typeface="Arial"/>
              </a:rPr>
              <a:t>As with writing, the structure may seem clear until you actually start to do it</a:t>
            </a:r>
            <a:endParaRPr b="0" lang="fr-FR" sz="1800" spc="-1" strike="noStrike">
              <a:solidFill>
                <a:srgbClr val="000000"/>
              </a:solidFill>
              <a:uFill>
                <a:solidFill>
                  <a:srgbClr val="ffffff"/>
                </a:solidFill>
              </a:uFill>
              <a:latin typeface="Arial"/>
            </a:endParaRPr>
          </a:p>
          <a:p>
            <a:pPr marL="216000" indent="-215640">
              <a:lnSpc>
                <a:spcPct val="80000"/>
              </a:lnSpc>
            </a:pPr>
            <a:r>
              <a:rPr b="0" lang="fr-FR" sz="2000" spc="-1" strike="noStrike">
                <a:solidFill>
                  <a:srgbClr val="000000"/>
                </a:solidFill>
                <a:uFill>
                  <a:solidFill>
                    <a:srgbClr val="ffffff"/>
                  </a:solidFill>
                </a:uFill>
                <a:latin typeface="Arial"/>
              </a:rPr>
              <a:t>Coding provides a topical or thematic index to your data</a:t>
            </a:r>
            <a:endParaRPr b="0" lang="fr-FR" sz="2000" spc="-1" strike="noStrike">
              <a:solidFill>
                <a:srgbClr val="000000"/>
              </a:solidFill>
              <a:uFill>
                <a:solidFill>
                  <a:srgbClr val="ffffff"/>
                </a:solidFill>
              </a:uFill>
              <a:latin typeface="Arial"/>
            </a:endParaRPr>
          </a:p>
          <a:p>
            <a:pPr marL="216000" indent="-215640">
              <a:lnSpc>
                <a:spcPct val="80000"/>
              </a:lnSpc>
            </a:pPr>
            <a:r>
              <a:rPr b="0" lang="fr-FR" sz="2000" spc="-1" strike="noStrike">
                <a:solidFill>
                  <a:srgbClr val="000000"/>
                </a:solidFill>
                <a:uFill>
                  <a:solidFill>
                    <a:srgbClr val="ffffff"/>
                  </a:solidFill>
                </a:uFill>
                <a:latin typeface="Arial"/>
              </a:rPr>
              <a:t>Coding facilitates archiving = making your narrative data accessible for systematic exploration</a:t>
            </a:r>
            <a:endParaRPr b="0" lang="fr-FR" sz="2000" spc="-1" strike="noStrike">
              <a:solidFill>
                <a:srgbClr val="000000"/>
              </a:solidFill>
              <a:uFill>
                <a:solidFill>
                  <a:srgbClr val="ffffff"/>
                </a:solidFill>
              </a:uFill>
              <a:latin typeface="Arial"/>
            </a:endParaRPr>
          </a:p>
          <a:p>
            <a:pPr marL="216000" indent="-215640">
              <a:lnSpc>
                <a:spcPct val="80000"/>
              </a:lnSpc>
            </a:pPr>
            <a:endParaRPr b="0" lang="fr-FR" sz="2000" spc="-1" strike="noStrike">
              <a:solidFill>
                <a:srgbClr val="000000"/>
              </a:solidFill>
              <a:uFill>
                <a:solidFill>
                  <a:srgbClr val="ffffff"/>
                </a:solidFill>
              </a:uFill>
              <a:latin typeface="Arial"/>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PlaceHolder 1"/>
          <p:cNvSpPr>
            <a:spLocks noGrp="1"/>
          </p:cNvSpPr>
          <p:nvPr>
            <p:ph type="body"/>
          </p:nvPr>
        </p:nvSpPr>
        <p:spPr>
          <a:xfrm>
            <a:off x="1281240" y="3473280"/>
            <a:ext cx="7038360" cy="3290040"/>
          </a:xfrm>
          <a:prstGeom prst="rect">
            <a:avLst/>
          </a:prstGeom>
        </p:spPr>
        <p:txBody>
          <a:bodyPr lIns="95760" rIns="95760" tIns="47160" bIns="47160" anchor="b"/>
          <a:p>
            <a:pPr marL="216000" indent="-215640">
              <a:lnSpc>
                <a:spcPct val="100000"/>
              </a:lnSpc>
            </a:pPr>
            <a:r>
              <a:rPr b="0" lang="fr-FR" sz="2000" spc="-1" strike="noStrike">
                <a:solidFill>
                  <a:srgbClr val="000000"/>
                </a:solidFill>
                <a:uFill>
                  <a:solidFill>
                    <a:srgbClr val="ffffff"/>
                  </a:solidFill>
                </a:uFill>
                <a:latin typeface="Arial"/>
              </a:rPr>
              <a:t>Condensation:  Dealing with breakdowns in shopping list process from reliance on physical materials</a:t>
            </a: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Tagging: Lists, groceries, physical, frustrations, dispersed information</a:t>
            </a: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Even tagging reflects decisions about what is meaningfully relevant, and what you want to highlight for further reflection</a:t>
            </a:r>
            <a:endParaRPr b="0" lang="fr-FR" sz="2000" spc="-1" strike="noStrike">
              <a:solidFill>
                <a:srgbClr val="000000"/>
              </a:solidFill>
              <a:uFill>
                <a:solidFill>
                  <a:srgbClr val="ffffff"/>
                </a:solidFill>
              </a:uFill>
              <a:latin typeface="Arial"/>
            </a:endParaRPr>
          </a:p>
          <a:p>
            <a:pPr marL="216000" indent="-215640">
              <a:lnSpc>
                <a:spcPct val="100000"/>
              </a:lnSpc>
            </a:pPr>
            <a:r>
              <a:rPr b="0" lang="fr-FR" sz="2000" spc="-1" strike="noStrike">
                <a:solidFill>
                  <a:srgbClr val="000000"/>
                </a:solidFill>
                <a:uFill>
                  <a:solidFill>
                    <a:srgbClr val="ffffff"/>
                  </a:solidFill>
                </a:uFill>
                <a:latin typeface="Arial"/>
              </a:rPr>
              <a:t>Deeper interpretive reflection from comparing related incidents and documented mainly in memos</a:t>
            </a:r>
            <a:endParaRPr b="0" lang="fr-FR" sz="2000" spc="-1" strike="noStrike">
              <a:solidFill>
                <a:srgbClr val="000000"/>
              </a:solidFill>
              <a:uFill>
                <a:solidFill>
                  <a:srgbClr val="ffffff"/>
                </a:solidFill>
              </a:uFill>
              <a:latin typeface="Arial"/>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body"/>
          </p:nvPr>
        </p:nvSpPr>
        <p:spPr>
          <a:xfrm>
            <a:off x="1281240" y="3473280"/>
            <a:ext cx="7038360" cy="3290040"/>
          </a:xfrm>
          <a:prstGeom prst="rect">
            <a:avLst/>
          </a:prstGeom>
        </p:spPr>
        <p:txBody>
          <a:bodyPr lIns="95760" rIns="95760" tIns="47160" bIns="47160" anchor="b"/>
          <a:p>
            <a:pPr marL="216000" indent="-215640">
              <a:lnSpc>
                <a:spcPct val="80000"/>
              </a:lnSpc>
            </a:pPr>
            <a:r>
              <a:rPr b="0" lang="fr-FR" sz="1000" spc="-1" strike="noStrike">
                <a:solidFill>
                  <a:srgbClr val="000000"/>
                </a:solidFill>
                <a:uFill>
                  <a:solidFill>
                    <a:srgbClr val="ffffff"/>
                  </a:solidFill>
                </a:uFill>
                <a:latin typeface="Arial"/>
              </a:rPr>
              <a:t>Start with high level codes to label main topics</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Within labeled passages, code key subtopics, variations, contextual factors, etc.</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How deep you have to go depends on </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How much data you have (the more data, the more nuances and distinctions you can pull out)</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How big a group of items you want to wade through </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How broad your focus is</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What you are trying to do with the data</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600" spc="-1" strike="noStrike">
                <a:solidFill>
                  <a:srgbClr val="000000"/>
                </a:solidFill>
                <a:uFill>
                  <a:solidFill>
                    <a:srgbClr val="ffffff"/>
                  </a:solidFill>
                </a:uFill>
                <a:latin typeface="Arial"/>
              </a:rPr>
              <a:t>Are you trying to capture deep subtleties of subjective experience and meaning?</a:t>
            </a:r>
            <a:endParaRPr b="0" lang="fr-FR" sz="1600" spc="-1" strike="noStrike">
              <a:solidFill>
                <a:srgbClr val="000000"/>
              </a:solidFill>
              <a:uFill>
                <a:solidFill>
                  <a:srgbClr val="ffffff"/>
                </a:solidFill>
              </a:uFill>
              <a:latin typeface="Arial"/>
            </a:endParaRPr>
          </a:p>
          <a:p>
            <a:pPr marL="216000" indent="-215640">
              <a:lnSpc>
                <a:spcPct val="80000"/>
              </a:lnSpc>
            </a:pPr>
            <a:r>
              <a:rPr b="0" lang="fr-FR" sz="1600" spc="-1" strike="noStrike">
                <a:solidFill>
                  <a:srgbClr val="000000"/>
                </a:solidFill>
                <a:uFill>
                  <a:solidFill>
                    <a:srgbClr val="ffffff"/>
                  </a:solidFill>
                </a:uFill>
                <a:latin typeface="Arial"/>
              </a:rPr>
              <a:t>Are you trying to understand the structure of goals, tasks, information flow, constraints, etc?</a:t>
            </a:r>
            <a:endParaRPr b="0" lang="fr-FR" sz="16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Initially the definition of the code may seem obvious, but definitions will evolve as you collect more examples </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Keep track of changes—they reflect changes in your concept</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Inevitably, code categories break down</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Initial distinctions may start to seem less relevant</a:t>
            </a:r>
            <a:endParaRPr b="0" lang="fr-FR" sz="1000" spc="-1" strike="noStrike">
              <a:solidFill>
                <a:srgbClr val="000000"/>
              </a:solidFill>
              <a:uFill>
                <a:solidFill>
                  <a:srgbClr val="ffffff"/>
                </a:solidFill>
              </a:uFill>
              <a:latin typeface="Arial"/>
            </a:endParaRPr>
          </a:p>
          <a:p>
            <a:pPr marL="216000" indent="-215640">
              <a:lnSpc>
                <a:spcPct val="80000"/>
              </a:lnSpc>
            </a:pPr>
            <a:r>
              <a:rPr b="0" lang="fr-FR" sz="1000" spc="-1" strike="noStrike">
                <a:solidFill>
                  <a:srgbClr val="000000"/>
                </a:solidFill>
                <a:uFill>
                  <a:solidFill>
                    <a:srgbClr val="ffffff"/>
                  </a:solidFill>
                </a:uFill>
                <a:latin typeface="Arial"/>
              </a:rPr>
              <a:t>Additional distinctions will emerge</a:t>
            </a:r>
            <a:endParaRPr b="0" lang="fr-FR" sz="1000" spc="-1" strike="noStrike">
              <a:solidFill>
                <a:srgbClr val="000000"/>
              </a:solidFill>
              <a:uFill>
                <a:solidFill>
                  <a:srgbClr val="ffffff"/>
                </a:solidFill>
              </a:uFill>
              <a:latin typeface="Arial"/>
            </a:endParaRPr>
          </a:p>
          <a:p>
            <a:pPr marL="216000" indent="-215640">
              <a:lnSpc>
                <a:spcPct val="80000"/>
              </a:lnSpc>
            </a:pPr>
            <a:endParaRPr b="0" lang="fr-FR" sz="1000" spc="-1" strike="noStrike">
              <a:solidFill>
                <a:srgbClr val="000000"/>
              </a:solidFill>
              <a:uFill>
                <a:solidFill>
                  <a:srgbClr val="ffffff"/>
                </a:solidFill>
              </a:uFill>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body"/>
          </p:nvPr>
        </p:nvSpPr>
        <p:spPr>
          <a:xfrm>
            <a:off x="1281240" y="3473280"/>
            <a:ext cx="7038360" cy="3290040"/>
          </a:xfrm>
          <a:prstGeom prst="rect">
            <a:avLst/>
          </a:prstGeom>
        </p:spPr>
        <p:txBody>
          <a:bodyPr lIns="95760" rIns="95760" tIns="47160" bIns="47160" anchor="b"/>
          <a:p>
            <a:endParaRPr b="0" lang="fr-FR" sz="2000" spc="-1" strike="noStrike">
              <a:solidFill>
                <a:srgbClr val="000000"/>
              </a:solidFill>
              <a:uFill>
                <a:solidFill>
                  <a:srgbClr val="ffffff"/>
                </a:solidFill>
              </a:uFill>
              <a:latin typeface="Arial"/>
            </a:endParaRPr>
          </a:p>
        </p:txBody>
      </p:sp>
      <p:sp>
        <p:nvSpPr>
          <p:cNvPr id="166" name="CustomShape 2"/>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a:t>
            </a:r>
            <a:fld id="{90DB08EB-1B07-460E-9E6F-C0079F0E5599}" type="slidenum">
              <a:rPr b="0" lang="fr-FR" sz="1000" spc="-1" strike="noStrike">
                <a:solidFill>
                  <a:srgbClr val="000000"/>
                </a:solidFill>
                <a:uFill>
                  <a:solidFill>
                    <a:srgbClr val="ffffff"/>
                  </a:solidFill>
                </a:uFill>
                <a:latin typeface="Arial"/>
                <a:ea typeface="ヒラギノ角ゴ Pro W3"/>
              </a:rPr>
              <a:t>&lt;number&gt;</a:t>
            </a:fld>
            <a:r>
              <a:rPr b="0" lang="fr-FR" sz="1000" spc="-1" strike="noStrike">
                <a:solidFill>
                  <a:srgbClr val="000000"/>
                </a:solidFill>
                <a:uFill>
                  <a:solidFill>
                    <a:srgbClr val="ffffff"/>
                  </a:solidFill>
                </a:uFill>
                <a:latin typeface="Arial"/>
                <a:ea typeface="ヒラギノ角ゴ Pro W3"/>
              </a:rPr>
              <a:t>                                                               Siegel</a:t>
            </a:r>
            <a:endParaRPr b="0" lang="fr-FR" sz="1000" spc="-1" strike="noStrike">
              <a:solidFill>
                <a:srgbClr val="000000"/>
              </a:solidFill>
              <a:uFill>
                <a:solidFill>
                  <a:srgbClr val="ffffff"/>
                </a:solidFill>
              </a:uFill>
              <a:latin typeface="Arial"/>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CustomShape 1"/>
          <p:cNvSpPr/>
          <p:nvPr/>
        </p:nvSpPr>
        <p:spPr>
          <a:xfrm>
            <a:off x="1494000" y="3597120"/>
            <a:ext cx="6606360" cy="3945240"/>
          </a:xfrm>
          <a:prstGeom prst="rect">
            <a:avLst/>
          </a:prstGeom>
          <a:noFill/>
          <a:ln>
            <a:noFill/>
          </a:ln>
        </p:spPr>
        <p:style>
          <a:lnRef idx="0"/>
          <a:fillRef idx="0"/>
          <a:effectRef idx="0"/>
          <a:fontRef idx="minor"/>
        </p:style>
        <p:txBody>
          <a:bodyPr lIns="89280" rIns="89280" tIns="44640" bIns="44640"/>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91"/>
              </a:spcBef>
            </a:pPr>
            <a:endParaRPr b="0" lang="fr-FR" sz="1800" spc="-1" strike="noStrike">
              <a:solidFill>
                <a:srgbClr val="000000"/>
              </a:solidFill>
              <a:uFill>
                <a:solidFill>
                  <a:srgbClr val="ffffff"/>
                </a:solidFill>
              </a:uFill>
              <a:latin typeface="Arial"/>
            </a:endParaRPr>
          </a:p>
          <a:p>
            <a:pPr>
              <a:lnSpc>
                <a:spcPct val="100000"/>
              </a:lnSpc>
              <a:spcBef>
                <a:spcPts val="3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69                                                         Siegel</a:t>
            </a:r>
            <a:endParaRPr b="0" lang="fr-FR" sz="1000" spc="-1" strike="noStrike">
              <a:solidFill>
                <a:srgbClr val="000000"/>
              </a:solidFill>
              <a:uFill>
                <a:solidFill>
                  <a:srgbClr val="ffffff"/>
                </a:solidFill>
              </a:uFill>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body"/>
          </p:nvPr>
        </p:nvSpPr>
        <p:spPr>
          <a:xfrm>
            <a:off x="1281240" y="3473280"/>
            <a:ext cx="7038360" cy="3290040"/>
          </a:xfrm>
          <a:prstGeom prst="rect">
            <a:avLst/>
          </a:prstGeom>
        </p:spPr>
        <p:txBody>
          <a:bodyPr lIns="95760" rIns="95760" tIns="47160" bIns="47160" anchor="b"/>
          <a:p>
            <a:endParaRPr b="0" lang="fr-FR" sz="2000" spc="-1" strike="noStrike">
              <a:solidFill>
                <a:srgbClr val="000000"/>
              </a:solidFill>
              <a:uFill>
                <a:solidFill>
                  <a:srgbClr val="ffffff"/>
                </a:solidFill>
              </a:uFill>
              <a:latin typeface="Arial"/>
            </a:endParaRPr>
          </a:p>
        </p:txBody>
      </p:sp>
      <p:sp>
        <p:nvSpPr>
          <p:cNvPr id="144" name="CustomShape 2"/>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a:t>
            </a:r>
            <a:fld id="{43EADAFD-18F4-4F82-9AA0-5034F32AE5A2}" type="slidenum">
              <a:rPr b="0" lang="fr-FR" sz="1000" spc="-1" strike="noStrike">
                <a:solidFill>
                  <a:srgbClr val="000000"/>
                </a:solidFill>
                <a:uFill>
                  <a:solidFill>
                    <a:srgbClr val="ffffff"/>
                  </a:solidFill>
                </a:uFill>
                <a:latin typeface="Arial"/>
                <a:ea typeface="ヒラギノ角ゴ Pro W3"/>
              </a:rPr>
              <a:t>1</a:t>
            </a:fld>
            <a:r>
              <a:rPr b="0" lang="fr-FR" sz="1000" spc="-1" strike="noStrike">
                <a:solidFill>
                  <a:srgbClr val="000000"/>
                </a:solidFill>
                <a:uFill>
                  <a:solidFill>
                    <a:srgbClr val="ffffff"/>
                  </a:solidFill>
                </a:uFill>
                <a:latin typeface="Arial"/>
                <a:ea typeface="ヒラギノ角ゴ Pro W3"/>
              </a:rPr>
              <a:t>                                                                   Siegel</a:t>
            </a:r>
            <a:endParaRPr b="0" lang="fr-FR" sz="1000" spc="-1" strike="noStrike">
              <a:solidFill>
                <a:srgbClr val="000000"/>
              </a:solidFill>
              <a:uFill>
                <a:solidFill>
                  <a:srgbClr val="ffffff"/>
                </a:solidFill>
              </a:uFill>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type="body"/>
          </p:nvPr>
        </p:nvSpPr>
        <p:spPr>
          <a:xfrm>
            <a:off x="1281240" y="3473280"/>
            <a:ext cx="7038360" cy="3290040"/>
          </a:xfrm>
          <a:prstGeom prst="rect">
            <a:avLst/>
          </a:prstGeom>
        </p:spPr>
        <p:txBody>
          <a:bodyPr lIns="95760" rIns="95760" tIns="47160" bIns="47160" anchor="b"/>
          <a:p>
            <a:endParaRPr b="0" lang="fr-FR" sz="2000" spc="-1" strike="noStrike">
              <a:solidFill>
                <a:srgbClr val="000000"/>
              </a:solidFill>
              <a:uFill>
                <a:solidFill>
                  <a:srgbClr val="ffffff"/>
                </a:solidFill>
              </a:uFill>
              <a:latin typeface="Arial"/>
            </a:endParaRPr>
          </a:p>
        </p:txBody>
      </p:sp>
      <p:sp>
        <p:nvSpPr>
          <p:cNvPr id="146" name="CustomShape 2"/>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a:t>
            </a:r>
            <a:fld id="{2675BE22-1B2D-48BA-9276-3041F54FD752}" type="slidenum">
              <a:rPr b="0" lang="fr-FR" sz="1000" spc="-1" strike="noStrike">
                <a:solidFill>
                  <a:srgbClr val="000000"/>
                </a:solidFill>
                <a:uFill>
                  <a:solidFill>
                    <a:srgbClr val="ffffff"/>
                  </a:solidFill>
                </a:uFill>
                <a:latin typeface="Arial"/>
                <a:ea typeface="ヒラギノ角ゴ Pro W3"/>
              </a:rPr>
              <a:t>1</a:t>
            </a:fld>
            <a:r>
              <a:rPr b="0" lang="fr-FR" sz="1000" spc="-1" strike="noStrike">
                <a:solidFill>
                  <a:srgbClr val="000000"/>
                </a:solidFill>
                <a:uFill>
                  <a:solidFill>
                    <a:srgbClr val="ffffff"/>
                  </a:solidFill>
                </a:uFill>
                <a:latin typeface="Arial"/>
                <a:ea typeface="ヒラギノ角ゴ Pro W3"/>
              </a:rPr>
              <a:t>                                                                   Siegel</a:t>
            </a:r>
            <a:endParaRPr b="0" lang="fr-FR" sz="1000" spc="-1" strike="noStrike">
              <a:solidFill>
                <a:srgbClr val="000000"/>
              </a:solidFill>
              <a:uFill>
                <a:solidFill>
                  <a:srgbClr val="ffffff"/>
                </a:solidFill>
              </a:uFill>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PlaceHolder 1"/>
          <p:cNvSpPr>
            <a:spLocks noGrp="1"/>
          </p:cNvSpPr>
          <p:nvPr>
            <p:ph type="body"/>
          </p:nvPr>
        </p:nvSpPr>
        <p:spPr>
          <a:xfrm>
            <a:off x="1201680" y="3367080"/>
            <a:ext cx="7038360" cy="3290040"/>
          </a:xfrm>
          <a:prstGeom prst="rect">
            <a:avLst/>
          </a:prstGeom>
        </p:spPr>
        <p:txBody>
          <a:bodyPr lIns="95760" rIns="95760" tIns="47160" bIns="47160" anchor="b"/>
          <a:p>
            <a:pPr marL="216000" indent="-215640">
              <a:lnSpc>
                <a:spcPct val="100000"/>
              </a:lnSpc>
            </a:pPr>
            <a:r>
              <a:rPr b="0" lang="fr-FR" sz="2000" spc="-1" strike="noStrike">
                <a:solidFill>
                  <a:srgbClr val="000000"/>
                </a:solidFill>
                <a:uFill>
                  <a:solidFill>
                    <a:srgbClr val="ffffff"/>
                  </a:solidFill>
                </a:uFill>
                <a:latin typeface="Arial"/>
              </a:rPr>
              <a:t>CHI 2011 Course Notes </a:t>
            </a:r>
            <a:r>
              <a:rPr b="0" lang="fr-FR" sz="2000" spc="-1" strike="noStrike">
                <a:solidFill>
                  <a:srgbClr val="000000"/>
                </a:solidFill>
                <a:uFill>
                  <a:solidFill>
                    <a:srgbClr val="ffffff"/>
                  </a:solidFill>
                </a:uFill>
                <a:latin typeface="Arial"/>
              </a:rPr>
              <a:t>	</a:t>
            </a:r>
            <a:r>
              <a:rPr b="0" lang="fr-FR" sz="2000" spc="-1" strike="noStrike">
                <a:solidFill>
                  <a:srgbClr val="000000"/>
                </a:solidFill>
                <a:uFill>
                  <a:solidFill>
                    <a:srgbClr val="ffffff"/>
                  </a:solidFill>
                </a:uFill>
                <a:latin typeface="Arial"/>
              </a:rPr>
              <a:t>                5</a:t>
            </a:r>
            <a:r>
              <a:rPr b="0" lang="fr-FR" sz="2000" spc="-1" strike="noStrike">
                <a:solidFill>
                  <a:srgbClr val="000000"/>
                </a:solidFill>
                <a:uFill>
                  <a:solidFill>
                    <a:srgbClr val="ffffff"/>
                  </a:solidFill>
                </a:uFill>
                <a:latin typeface="Arial"/>
              </a:rPr>
              <a:t>	</a:t>
            </a:r>
            <a:r>
              <a:rPr b="0" lang="fr-FR" sz="2000" spc="-1" strike="noStrike">
                <a:solidFill>
                  <a:srgbClr val="000000"/>
                </a:solidFill>
                <a:uFill>
                  <a:solidFill>
                    <a:srgbClr val="ffffff"/>
                  </a:solidFill>
                </a:uFill>
                <a:latin typeface="Arial"/>
              </a:rPr>
              <a:t>                                              Siegel</a:t>
            </a:r>
            <a:endParaRPr b="0" lang="fr-FR" sz="2000" spc="-1" strike="noStrike">
              <a:solidFill>
                <a:srgbClr val="000000"/>
              </a:solidFill>
              <a:uFill>
                <a:solidFill>
                  <a:srgbClr val="ffffff"/>
                </a:solidFill>
              </a:uFill>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PlaceHolder 1"/>
          <p:cNvSpPr>
            <a:spLocks noGrp="1"/>
          </p:cNvSpPr>
          <p:nvPr>
            <p:ph type="body"/>
          </p:nvPr>
        </p:nvSpPr>
        <p:spPr>
          <a:xfrm>
            <a:off x="1281240" y="3473280"/>
            <a:ext cx="7038360" cy="3290040"/>
          </a:xfrm>
          <a:prstGeom prst="rect">
            <a:avLst/>
          </a:prstGeom>
        </p:spPr>
        <p:txBody>
          <a:bodyPr lIns="95760" rIns="95760" tIns="47160" bIns="47160" anchor="b"/>
          <a:p>
            <a:endParaRPr b="0" lang="fr-FR" sz="2000" spc="-1" strike="noStrike">
              <a:solidFill>
                <a:srgbClr val="000000"/>
              </a:solidFill>
              <a:uFill>
                <a:solidFill>
                  <a:srgbClr val="ffffff"/>
                </a:solidFill>
              </a:uFill>
              <a:latin typeface="Arial"/>
            </a:endParaRPr>
          </a:p>
        </p:txBody>
      </p:sp>
      <p:sp>
        <p:nvSpPr>
          <p:cNvPr id="149" name="CustomShape 2"/>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a:t>
            </a:r>
            <a:fld id="{5A13D283-2290-4839-B221-91C493709274}" type="slidenum">
              <a:rPr b="0" lang="fr-FR" sz="1000" spc="-1" strike="noStrike">
                <a:solidFill>
                  <a:srgbClr val="000000"/>
                </a:solidFill>
                <a:uFill>
                  <a:solidFill>
                    <a:srgbClr val="ffffff"/>
                  </a:solidFill>
                </a:uFill>
                <a:latin typeface="Arial"/>
                <a:ea typeface="ヒラギノ角ゴ Pro W3"/>
              </a:rPr>
              <a:t>1</a:t>
            </a:fld>
            <a:r>
              <a:rPr b="0" lang="fr-FR" sz="1000" spc="-1" strike="noStrike">
                <a:solidFill>
                  <a:srgbClr val="000000"/>
                </a:solidFill>
                <a:uFill>
                  <a:solidFill>
                    <a:srgbClr val="ffffff"/>
                  </a:solidFill>
                </a:uFill>
                <a:latin typeface="Arial"/>
                <a:ea typeface="ヒラギノ角ゴ Pro W3"/>
              </a:rPr>
              <a:t>                                                                  Siegel</a:t>
            </a:r>
            <a:endParaRPr b="0" lang="fr-FR" sz="1000" spc="-1" strike="noStrike">
              <a:solidFill>
                <a:srgbClr val="000000"/>
              </a:solidFill>
              <a:uFill>
                <a:solidFill>
                  <a:srgbClr val="ffffff"/>
                </a:solidFill>
              </a:uFill>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PlaceHolder 1"/>
          <p:cNvSpPr>
            <a:spLocks noGrp="1"/>
          </p:cNvSpPr>
          <p:nvPr>
            <p:ph type="body"/>
          </p:nvPr>
        </p:nvSpPr>
        <p:spPr>
          <a:xfrm>
            <a:off x="1281240" y="3473280"/>
            <a:ext cx="7038360" cy="3290040"/>
          </a:xfrm>
          <a:prstGeom prst="rect">
            <a:avLst/>
          </a:prstGeom>
        </p:spPr>
        <p:txBody>
          <a:bodyPr lIns="95760" rIns="95760" tIns="47160" bIns="47160" anchor="b"/>
          <a:p>
            <a:pPr marL="216000" indent="-215640">
              <a:lnSpc>
                <a:spcPct val="60000"/>
              </a:lnSpc>
            </a:pPr>
            <a:r>
              <a:rPr b="0" lang="fr-FR" sz="1600" spc="-1" strike="noStrike">
                <a:solidFill>
                  <a:srgbClr val="000000"/>
                </a:solidFill>
                <a:uFill>
                  <a:solidFill>
                    <a:srgbClr val="ffffff"/>
                  </a:solidFill>
                </a:uFill>
                <a:latin typeface="Arial"/>
              </a:rPr>
              <a:t>Reliability: The data is not random, there is a phenomenon and not just noise</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Evaluated through correlation of results across replication</a:t>
            </a:r>
            <a:endParaRPr b="0" lang="fr-FR" sz="14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Inter-judge reliability</a:t>
            </a:r>
            <a:endParaRPr b="0" lang="fr-FR" sz="20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Test-retest reliability </a:t>
            </a:r>
            <a:endParaRPr b="0" lang="fr-FR" sz="20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Split half reliability</a:t>
            </a:r>
            <a:endParaRPr b="0" lang="fr-FR" sz="20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Validity: The variables or measures mean what we think they mean</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Construct validity: Does our measure capture what we think it does?</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External validity: Does the relationship generalize to other contexts? </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In positivist research, evaluated by showing that the variable predicts some other variable that should be related to it and was not part of its definition, and use of experimental controls to eliminate possible confounds</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Reliability is necessary but not sufficient for validity</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In principle, validity can not exceed reliability</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Restricted range of values on a variable in sample reduces reliability and consequently ability to detect valid relationships</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Argument for diversity in your sample</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These concepts have analogues in qualitative research</a:t>
            </a:r>
            <a:endParaRPr b="0" lang="fr-FR" sz="1600" spc="-1" strike="noStrike">
              <a:solidFill>
                <a:srgbClr val="000000"/>
              </a:solidFill>
              <a:uFill>
                <a:solidFill>
                  <a:srgbClr val="ffffff"/>
                </a:solidFill>
              </a:uFill>
              <a:latin typeface="Arial"/>
            </a:endParaRPr>
          </a:p>
          <a:p>
            <a:pPr marL="216000" indent="-215640">
              <a:lnSpc>
                <a:spcPct val="70000"/>
              </a:lnSpc>
            </a:pPr>
            <a:endParaRPr b="0" lang="fr-FR" sz="1600" spc="-1" strike="noStrike">
              <a:solidFill>
                <a:srgbClr val="000000"/>
              </a:solidFill>
              <a:uFill>
                <a:solidFill>
                  <a:srgbClr val="ffffff"/>
                </a:solidFill>
              </a:uFill>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PlaceHolder 1"/>
          <p:cNvSpPr>
            <a:spLocks noGrp="1"/>
          </p:cNvSpPr>
          <p:nvPr>
            <p:ph type="body"/>
          </p:nvPr>
        </p:nvSpPr>
        <p:spPr>
          <a:xfrm>
            <a:off x="1281240" y="3473280"/>
            <a:ext cx="7038360" cy="3290040"/>
          </a:xfrm>
          <a:prstGeom prst="rect">
            <a:avLst/>
          </a:prstGeom>
        </p:spPr>
        <p:txBody>
          <a:bodyPr lIns="95760" rIns="95760" tIns="47160" bIns="47160" anchor="b"/>
          <a:p>
            <a:pPr marL="216000" indent="-215640">
              <a:lnSpc>
                <a:spcPct val="60000"/>
              </a:lnSpc>
            </a:pPr>
            <a:r>
              <a:rPr b="0" lang="fr-FR" sz="1600" spc="-1" strike="noStrike">
                <a:solidFill>
                  <a:srgbClr val="000000"/>
                </a:solidFill>
                <a:uFill>
                  <a:solidFill>
                    <a:srgbClr val="ffffff"/>
                  </a:solidFill>
                </a:uFill>
                <a:latin typeface="Arial"/>
              </a:rPr>
              <a:t>Reliability: The data is not random, there is a phenomenon and not just noise</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Evaluated through correlation of results across replication</a:t>
            </a:r>
            <a:endParaRPr b="0" lang="fr-FR" sz="14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Inter-judge reliability</a:t>
            </a:r>
            <a:endParaRPr b="0" lang="fr-FR" sz="20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Test-retest reliability </a:t>
            </a:r>
            <a:endParaRPr b="0" lang="fr-FR" sz="2000" spc="-1" strike="noStrike">
              <a:solidFill>
                <a:srgbClr val="000000"/>
              </a:solidFill>
              <a:uFill>
                <a:solidFill>
                  <a:srgbClr val="ffffff"/>
                </a:solidFill>
              </a:uFill>
              <a:latin typeface="Arial"/>
            </a:endParaRPr>
          </a:p>
          <a:p>
            <a:pPr marL="216000" indent="-215640">
              <a:lnSpc>
                <a:spcPct val="60000"/>
              </a:lnSpc>
            </a:pPr>
            <a:r>
              <a:rPr b="0" lang="fr-FR" sz="2000" spc="-1" strike="noStrike">
                <a:solidFill>
                  <a:srgbClr val="000000"/>
                </a:solidFill>
                <a:uFill>
                  <a:solidFill>
                    <a:srgbClr val="ffffff"/>
                  </a:solidFill>
                </a:uFill>
                <a:latin typeface="Arial"/>
              </a:rPr>
              <a:t>Split half reliability</a:t>
            </a:r>
            <a:endParaRPr b="0" lang="fr-FR" sz="20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Validity: The variables or measures mean what we think they mean</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Construct validity: Does our measure capture what we think it does?</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External validity: Does the relationship generalize to other contexts? </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In positivist research, evaluated by showing that the variable predicts some other variable that should be related to it and was not part of its definition, and use of experimental controls to eliminate possible confounds</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Reliability is necessary but not sufficient for validity</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In principle, validity can not exceed reliability</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Restricted range of values on a variable in sample reduces reliability and consequently ability to detect valid relationships</a:t>
            </a:r>
            <a:endParaRPr b="0" lang="fr-FR" sz="1600" spc="-1" strike="noStrike">
              <a:solidFill>
                <a:srgbClr val="000000"/>
              </a:solidFill>
              <a:uFill>
                <a:solidFill>
                  <a:srgbClr val="ffffff"/>
                </a:solidFill>
              </a:uFill>
              <a:latin typeface="Arial"/>
            </a:endParaRPr>
          </a:p>
          <a:p>
            <a:pPr marL="216000" indent="-215640">
              <a:lnSpc>
                <a:spcPct val="60000"/>
              </a:lnSpc>
            </a:pPr>
            <a:r>
              <a:rPr b="0" lang="fr-FR" sz="1400" spc="-1" strike="noStrike">
                <a:solidFill>
                  <a:srgbClr val="000000"/>
                </a:solidFill>
                <a:uFill>
                  <a:solidFill>
                    <a:srgbClr val="ffffff"/>
                  </a:solidFill>
                </a:uFill>
                <a:latin typeface="Arial"/>
              </a:rPr>
              <a:t>Argument for diversity in your sample</a:t>
            </a:r>
            <a:endParaRPr b="0" lang="fr-FR" sz="1400" spc="-1" strike="noStrike">
              <a:solidFill>
                <a:srgbClr val="000000"/>
              </a:solidFill>
              <a:uFill>
                <a:solidFill>
                  <a:srgbClr val="ffffff"/>
                </a:solidFill>
              </a:uFill>
              <a:latin typeface="Arial"/>
            </a:endParaRPr>
          </a:p>
          <a:p>
            <a:pPr marL="216000" indent="-215640">
              <a:lnSpc>
                <a:spcPct val="60000"/>
              </a:lnSpc>
            </a:pPr>
            <a:r>
              <a:rPr b="0" lang="fr-FR" sz="1600" spc="-1" strike="noStrike">
                <a:solidFill>
                  <a:srgbClr val="000000"/>
                </a:solidFill>
                <a:uFill>
                  <a:solidFill>
                    <a:srgbClr val="ffffff"/>
                  </a:solidFill>
                </a:uFill>
                <a:latin typeface="Arial"/>
              </a:rPr>
              <a:t>These concepts have analogues in qualitative research</a:t>
            </a:r>
            <a:endParaRPr b="0" lang="fr-FR" sz="1600" spc="-1" strike="noStrike">
              <a:solidFill>
                <a:srgbClr val="000000"/>
              </a:solidFill>
              <a:uFill>
                <a:solidFill>
                  <a:srgbClr val="ffffff"/>
                </a:solidFill>
              </a:uFill>
              <a:latin typeface="Arial"/>
            </a:endParaRPr>
          </a:p>
          <a:p>
            <a:pPr marL="216000" indent="-215640">
              <a:lnSpc>
                <a:spcPct val="70000"/>
              </a:lnSpc>
            </a:pPr>
            <a:endParaRPr b="0" lang="fr-FR" sz="1600" spc="-1" strike="noStrike">
              <a:solidFill>
                <a:srgbClr val="000000"/>
              </a:solidFill>
              <a:uFill>
                <a:solidFill>
                  <a:srgbClr val="ffffff"/>
                </a:solidFill>
              </a:uFill>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PlaceHolder 1"/>
          <p:cNvSpPr>
            <a:spLocks noGrp="1"/>
          </p:cNvSpPr>
          <p:nvPr>
            <p:ph type="body"/>
          </p:nvPr>
        </p:nvSpPr>
        <p:spPr>
          <a:xfrm>
            <a:off x="1281240" y="3473280"/>
            <a:ext cx="7038360" cy="3290040"/>
          </a:xfrm>
          <a:prstGeom prst="rect">
            <a:avLst/>
          </a:prstGeom>
        </p:spPr>
        <p:txBody>
          <a:bodyPr lIns="95760" rIns="95760" tIns="47160" bIns="47160" anchor="b"/>
          <a:p>
            <a:endParaRPr b="0" lang="fr-FR" sz="2000" spc="-1" strike="noStrike">
              <a:solidFill>
                <a:srgbClr val="000000"/>
              </a:solidFill>
              <a:uFill>
                <a:solidFill>
                  <a:srgbClr val="ffffff"/>
                </a:solidFill>
              </a:uFill>
              <a:latin typeface="Arial"/>
            </a:endParaRPr>
          </a:p>
        </p:txBody>
      </p:sp>
      <p:sp>
        <p:nvSpPr>
          <p:cNvPr id="153" name="CustomShape 2"/>
          <p:cNvSpPr/>
          <p:nvPr/>
        </p:nvSpPr>
        <p:spPr>
          <a:xfrm>
            <a:off x="1279440" y="3305160"/>
            <a:ext cx="7254000" cy="3542760"/>
          </a:xfrm>
          <a:prstGeom prst="rect">
            <a:avLst/>
          </a:prstGeom>
          <a:noFill/>
          <a:ln>
            <a:noFill/>
          </a:ln>
        </p:spPr>
        <p:style>
          <a:lnRef idx="0"/>
          <a:fillRef idx="0"/>
          <a:effectRef idx="0"/>
          <a:fontRef idx="minor"/>
        </p:style>
        <p:txBody>
          <a:bodyPr lIns="95760" rIns="95760" tIns="47160" bIns="47160" anchor="b"/>
          <a:p>
            <a:pPr>
              <a:lnSpc>
                <a:spcPct val="90000"/>
              </a:lnSpc>
              <a:spcBef>
                <a:spcPts val="400"/>
              </a:spcBef>
            </a:pPr>
            <a:r>
              <a:rPr b="0" lang="fr-FR" sz="1000" spc="-1" strike="noStrike">
                <a:solidFill>
                  <a:srgbClr val="000000"/>
                </a:solidFill>
                <a:uFill>
                  <a:solidFill>
                    <a:srgbClr val="ffffff"/>
                  </a:solidFill>
                </a:uFill>
                <a:latin typeface="Arial"/>
                <a:ea typeface="ヒラギノ角ゴ Pro W3"/>
              </a:rPr>
              <a:t>CHI 2011 Course Notes </a:t>
            </a:r>
            <a:r>
              <a:rPr b="0" lang="fr-FR" sz="1000" spc="-1" strike="noStrike">
                <a:solidFill>
                  <a:srgbClr val="000000"/>
                </a:solidFill>
                <a:uFill>
                  <a:solidFill>
                    <a:srgbClr val="ffffff"/>
                  </a:solidFill>
                </a:uFill>
                <a:latin typeface="Arial"/>
                <a:ea typeface="ヒラギノ角ゴ Pro W3"/>
              </a:rPr>
              <a:t>	</a:t>
            </a:r>
            <a:r>
              <a:rPr b="0" lang="fr-FR" sz="1000" spc="-1" strike="noStrike">
                <a:solidFill>
                  <a:srgbClr val="000000"/>
                </a:solidFill>
                <a:uFill>
                  <a:solidFill>
                    <a:srgbClr val="ffffff"/>
                  </a:solidFill>
                </a:uFill>
                <a:latin typeface="Arial"/>
                <a:ea typeface="ヒラギノ角ゴ Pro W3"/>
              </a:rPr>
              <a:t>                 </a:t>
            </a:r>
            <a:fld id="{B9B87C79-E9F5-4D40-9B33-6292C935A729}" type="slidenum">
              <a:rPr b="0" lang="fr-FR" sz="1000" spc="-1" strike="noStrike">
                <a:solidFill>
                  <a:srgbClr val="000000"/>
                </a:solidFill>
                <a:uFill>
                  <a:solidFill>
                    <a:srgbClr val="ffffff"/>
                  </a:solidFill>
                </a:uFill>
                <a:latin typeface="Arial"/>
                <a:ea typeface="ヒラギノ角ゴ Pro W3"/>
              </a:rPr>
              <a:t>1</a:t>
            </a:fld>
            <a:r>
              <a:rPr b="0" lang="fr-FR" sz="1000" spc="-1" strike="noStrike">
                <a:solidFill>
                  <a:srgbClr val="000000"/>
                </a:solidFill>
                <a:uFill>
                  <a:solidFill>
                    <a:srgbClr val="ffffff"/>
                  </a:solidFill>
                </a:uFill>
                <a:latin typeface="Arial"/>
                <a:ea typeface="ヒラギノ角ゴ Pro W3"/>
              </a:rPr>
              <a:t>                                                                   Siegel</a:t>
            </a:r>
            <a:endParaRPr b="0" lang="fr-FR" sz="1000" spc="-1" strike="noStrike">
              <a:solidFill>
                <a:srgbClr val="000000"/>
              </a:solidFill>
              <a:uFill>
                <a:solidFill>
                  <a:srgbClr val="ffffff"/>
                </a:solidFill>
              </a:uFill>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368208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368208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35" name="PlaceHolder 5"/>
          <p:cNvSpPr>
            <a:spLocks noGrp="1"/>
          </p:cNvSpPr>
          <p:nvPr>
            <p:ph type="body"/>
          </p:nvPr>
        </p:nvSpPr>
        <p:spPr>
          <a:xfrm>
            <a:off x="6022080" y="368208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37" name="PlaceHolder 7"/>
          <p:cNvSpPr>
            <a:spLocks noGrp="1"/>
          </p:cNvSpPr>
          <p:nvPr>
            <p:ph type="body"/>
          </p:nvPr>
        </p:nvSpPr>
        <p:spPr>
          <a:xfrm>
            <a:off x="457200" y="368208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51" name="PlaceHolder 3"/>
          <p:cNvSpPr>
            <a:spLocks noGrp="1"/>
          </p:cNvSpPr>
          <p:nvPr>
            <p:ph type="body"/>
          </p:nvPr>
        </p:nvSpPr>
        <p:spPr>
          <a:xfrm>
            <a:off x="457200" y="368208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52" name="PlaceHolder 4"/>
          <p:cNvSpPr>
            <a:spLocks noGrp="1"/>
          </p:cNvSpPr>
          <p:nvPr>
            <p:ph type="body"/>
          </p:nvPr>
        </p:nvSpPr>
        <p:spPr>
          <a:xfrm>
            <a:off x="4674240" y="1604520"/>
            <a:ext cx="401580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67" name="PlaceHolder 4"/>
          <p:cNvSpPr>
            <a:spLocks noGrp="1"/>
          </p:cNvSpPr>
          <p:nvPr>
            <p:ph type="body"/>
          </p:nvPr>
        </p:nvSpPr>
        <p:spPr>
          <a:xfrm>
            <a:off x="4674240" y="368208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68" name="PlaceHolder 5"/>
          <p:cNvSpPr>
            <a:spLocks noGrp="1"/>
          </p:cNvSpPr>
          <p:nvPr>
            <p:ph type="body"/>
          </p:nvPr>
        </p:nvSpPr>
        <p:spPr>
          <a:xfrm>
            <a:off x="457200" y="368208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73" name="PlaceHolder 5"/>
          <p:cNvSpPr>
            <a:spLocks noGrp="1"/>
          </p:cNvSpPr>
          <p:nvPr>
            <p:ph type="body"/>
          </p:nvPr>
        </p:nvSpPr>
        <p:spPr>
          <a:xfrm>
            <a:off x="6022080" y="368208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75" name="PlaceHolder 7"/>
          <p:cNvSpPr>
            <a:spLocks noGrp="1"/>
          </p:cNvSpPr>
          <p:nvPr>
            <p:ph type="body"/>
          </p:nvPr>
        </p:nvSpPr>
        <p:spPr>
          <a:xfrm>
            <a:off x="457200" y="3682080"/>
            <a:ext cx="26496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368208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604520"/>
            <a:ext cx="401580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fr-FR" sz="4400" spc="-1" strike="noStrike">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fr-FR" sz="3200" spc="-1" strike="noStrike">
              <a:solidFill>
                <a:srgbClr val="000000"/>
              </a:solidFill>
              <a:uFill>
                <a:solidFill>
                  <a:srgbClr val="ffffff"/>
                </a:solidFill>
              </a:u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9240" cy="1144800"/>
          </a:xfrm>
          <a:prstGeom prst="rect">
            <a:avLst/>
          </a:prstGeom>
        </p:spPr>
        <p:txBody>
          <a:bodyPr lIns="0" rIns="0" tIns="0" bIns="0" anchor="ctr"/>
          <a:p>
            <a:pPr algn="ctr"/>
            <a:r>
              <a:rPr b="0" lang="fr-FR" sz="4400" spc="-1" strike="noStrike">
                <a:solidFill>
                  <a:srgbClr val="000000"/>
                </a:solidFill>
                <a:uFill>
                  <a:solidFill>
                    <a:srgbClr val="ffffff"/>
                  </a:solidFill>
                </a:uFill>
                <a:latin typeface="Arial"/>
              </a:rPr>
              <a:t>Click to edit the title text format</a:t>
            </a:r>
            <a:endParaRPr b="0" lang="fr-FR" sz="4400" spc="-1" strike="noStrike">
              <a:solidFill>
                <a:srgbClr val="000000"/>
              </a:solidFill>
              <a:uFill>
                <a:solidFill>
                  <a:srgbClr val="ffffff"/>
                </a:solidFill>
              </a:uFill>
              <a:latin typeface="Arial"/>
            </a:endParaRPr>
          </a:p>
        </p:txBody>
      </p:sp>
      <p:sp>
        <p:nvSpPr>
          <p:cNvPr id="1"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solidFill>
                  <a:srgbClr val="000000"/>
                </a:solidFill>
                <a:uFill>
                  <a:solidFill>
                    <a:srgbClr val="ffffff"/>
                  </a:solidFill>
                </a:uFill>
                <a:latin typeface="Arial"/>
              </a:rPr>
              <a:t>Click to edit the outline text format</a:t>
            </a:r>
            <a:endParaRPr b="0" lang="fr-FR" sz="3200" spc="-1" strike="noStrike">
              <a:solidFill>
                <a:srgbClr val="000000"/>
              </a:solidFill>
              <a:uFill>
                <a:solidFill>
                  <a:srgbClr val="ffffff"/>
                </a:solidFill>
              </a:uFill>
              <a:latin typeface="Arial"/>
            </a:endParaRPr>
          </a:p>
          <a:p>
            <a:pPr lvl="1" marL="864000" indent="-324000">
              <a:spcBef>
                <a:spcPts val="1134"/>
              </a:spcBef>
              <a:buClr>
                <a:srgbClr val="000000"/>
              </a:buClr>
              <a:buSzPct val="75000"/>
              <a:buFont typeface="Symbol" charset="2"/>
              <a:buChar char=""/>
            </a:pPr>
            <a:r>
              <a:rPr b="0" lang="fr-FR" sz="2800" spc="-1" strike="noStrike">
                <a:solidFill>
                  <a:srgbClr val="000000"/>
                </a:solidFill>
                <a:uFill>
                  <a:solidFill>
                    <a:srgbClr val="ffffff"/>
                  </a:solidFill>
                </a:uFill>
                <a:latin typeface="Arial"/>
              </a:rPr>
              <a:t>Second Outline Level</a:t>
            </a:r>
            <a:endParaRPr b="0" lang="fr-FR" sz="2800" spc="-1" strike="noStrike">
              <a:solidFill>
                <a:srgbClr val="000000"/>
              </a:solidFill>
              <a:uFill>
                <a:solidFill>
                  <a:srgbClr val="ffffff"/>
                </a:solidFill>
              </a:uFill>
              <a:latin typeface="Arial"/>
            </a:endParaRPr>
          </a:p>
          <a:p>
            <a:pPr lvl="2" marL="1296000" indent="-288000">
              <a:spcBef>
                <a:spcPts val="850"/>
              </a:spcBef>
              <a:buClr>
                <a:srgbClr val="000000"/>
              </a:buClr>
              <a:buSzPct val="45000"/>
              <a:buFont typeface="Wingdings" charset="2"/>
              <a:buChar char=""/>
            </a:pPr>
            <a:r>
              <a:rPr b="0" lang="fr-FR" sz="2400" spc="-1" strike="noStrike">
                <a:solidFill>
                  <a:srgbClr val="000000"/>
                </a:solidFill>
                <a:uFill>
                  <a:solidFill>
                    <a:srgbClr val="ffffff"/>
                  </a:solidFill>
                </a:uFill>
                <a:latin typeface="Arial"/>
              </a:rPr>
              <a:t>Third Outline Level</a:t>
            </a:r>
            <a:endParaRPr b="0" lang="fr-FR" sz="2400" spc="-1" strike="noStrike">
              <a:solidFill>
                <a:srgbClr val="000000"/>
              </a:solidFill>
              <a:uFill>
                <a:solidFill>
                  <a:srgbClr val="ffffff"/>
                </a:solidFill>
              </a:uFill>
              <a:latin typeface="Arial"/>
            </a:endParaRPr>
          </a:p>
          <a:p>
            <a:pPr lvl="3" marL="1728000" indent="-216000">
              <a:spcBef>
                <a:spcPts val="567"/>
              </a:spcBef>
              <a:buClr>
                <a:srgbClr val="000000"/>
              </a:buClr>
              <a:buSzPct val="75000"/>
              <a:buFont typeface="Symbol" charset="2"/>
              <a:buChar char=""/>
            </a:pPr>
            <a:r>
              <a:rPr b="0" lang="fr-FR" sz="2000" spc="-1" strike="noStrike">
                <a:solidFill>
                  <a:srgbClr val="000000"/>
                </a:solidFill>
                <a:uFill>
                  <a:solidFill>
                    <a:srgbClr val="ffffff"/>
                  </a:solidFill>
                </a:uFill>
                <a:latin typeface="Arial"/>
              </a:rPr>
              <a:t>Fourth Outline Level</a:t>
            </a:r>
            <a:endParaRPr b="0" lang="fr-FR" sz="2000" spc="-1" strike="noStrike">
              <a:solidFill>
                <a:srgbClr val="000000"/>
              </a:solidFill>
              <a:uFill>
                <a:solidFill>
                  <a:srgbClr val="ffffff"/>
                </a:solidFill>
              </a:uFill>
              <a:latin typeface="Arial"/>
            </a:endParaRPr>
          </a:p>
          <a:p>
            <a:pPr lvl="4" marL="2160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Arial"/>
              </a:rPr>
              <a:t>Fifth Outline Level</a:t>
            </a:r>
            <a:endParaRPr b="0" lang="fr-FR" sz="2000" spc="-1" strike="noStrike">
              <a:solidFill>
                <a:srgbClr val="000000"/>
              </a:solidFill>
              <a:uFill>
                <a:solidFill>
                  <a:srgbClr val="ffffff"/>
                </a:solidFill>
              </a:uFill>
              <a:latin typeface="Arial"/>
            </a:endParaRPr>
          </a:p>
          <a:p>
            <a:pPr lvl="5" marL="2592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Arial"/>
              </a:rPr>
              <a:t>Sixth Outline Level</a:t>
            </a:r>
            <a:endParaRPr b="0" lang="fr-FR" sz="2000" spc="-1" strike="noStrike">
              <a:solidFill>
                <a:srgbClr val="000000"/>
              </a:solidFill>
              <a:uFill>
                <a:solidFill>
                  <a:srgbClr val="ffffff"/>
                </a:solidFill>
              </a:uFill>
              <a:latin typeface="Arial"/>
            </a:endParaRPr>
          </a:p>
          <a:p>
            <a:pPr lvl="6" marL="3024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Arial"/>
              </a:rPr>
              <a:t>Seventh Outline Level</a:t>
            </a:r>
            <a:endParaRPr b="0" lang="fr-FR" sz="2000" spc="-1" strike="noStrike">
              <a:solidFill>
                <a:srgbClr val="000000"/>
              </a:solidFill>
              <a:uFill>
                <a:solidFill>
                  <a:srgbClr val="ffffff"/>
                </a:solidFill>
              </a:u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rIns="0" tIns="0" bIns="0" anchor="ctr"/>
          <a:p>
            <a:pPr algn="ctr"/>
            <a:r>
              <a:rPr b="0" lang="fr-FR" sz="4400" spc="-1" strike="noStrike">
                <a:solidFill>
                  <a:srgbClr val="000000"/>
                </a:solidFill>
                <a:uFill>
                  <a:solidFill>
                    <a:srgbClr val="ffffff"/>
                  </a:solidFill>
                </a:uFill>
                <a:latin typeface="Arial"/>
              </a:rPr>
              <a:t>Click to edit the title text format</a:t>
            </a:r>
            <a:endParaRPr b="0" lang="fr-FR" sz="4400" spc="-1" strike="noStrike">
              <a:solidFill>
                <a:srgbClr val="000000"/>
              </a:solidFill>
              <a:uFill>
                <a:solidFill>
                  <a:srgbClr val="ffffff"/>
                </a:solidFill>
              </a:uFill>
              <a:latin typeface="Arial"/>
            </a:endParaRPr>
          </a:p>
        </p:txBody>
      </p:sp>
      <p:sp>
        <p:nvSpPr>
          <p:cNvPr id="39"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solidFill>
                  <a:srgbClr val="000000"/>
                </a:solidFill>
                <a:uFill>
                  <a:solidFill>
                    <a:srgbClr val="ffffff"/>
                  </a:solidFill>
                </a:uFill>
                <a:latin typeface="Arial"/>
              </a:rPr>
              <a:t>Click to edit the outline text format</a:t>
            </a:r>
            <a:endParaRPr b="0" lang="fr-FR" sz="3200" spc="-1" strike="noStrike">
              <a:solidFill>
                <a:srgbClr val="000000"/>
              </a:solidFill>
              <a:uFill>
                <a:solidFill>
                  <a:srgbClr val="ffffff"/>
                </a:solidFill>
              </a:uFill>
              <a:latin typeface="Arial"/>
            </a:endParaRPr>
          </a:p>
          <a:p>
            <a:pPr lvl="1" marL="864000" indent="-324000">
              <a:spcBef>
                <a:spcPts val="1134"/>
              </a:spcBef>
              <a:buClr>
                <a:srgbClr val="000000"/>
              </a:buClr>
              <a:buSzPct val="75000"/>
              <a:buFont typeface="Symbol" charset="2"/>
              <a:buChar char=""/>
            </a:pPr>
            <a:r>
              <a:rPr b="0" lang="fr-FR" sz="2800" spc="-1" strike="noStrike">
                <a:solidFill>
                  <a:srgbClr val="000000"/>
                </a:solidFill>
                <a:uFill>
                  <a:solidFill>
                    <a:srgbClr val="ffffff"/>
                  </a:solidFill>
                </a:uFill>
                <a:latin typeface="Arial"/>
              </a:rPr>
              <a:t>Second Outline Level</a:t>
            </a:r>
            <a:endParaRPr b="0" lang="fr-FR" sz="2800" spc="-1" strike="noStrike">
              <a:solidFill>
                <a:srgbClr val="000000"/>
              </a:solidFill>
              <a:uFill>
                <a:solidFill>
                  <a:srgbClr val="ffffff"/>
                </a:solidFill>
              </a:uFill>
              <a:latin typeface="Arial"/>
            </a:endParaRPr>
          </a:p>
          <a:p>
            <a:pPr lvl="2" marL="1296000" indent="-288000">
              <a:spcBef>
                <a:spcPts val="850"/>
              </a:spcBef>
              <a:buClr>
                <a:srgbClr val="000000"/>
              </a:buClr>
              <a:buSzPct val="45000"/>
              <a:buFont typeface="Wingdings" charset="2"/>
              <a:buChar char=""/>
            </a:pPr>
            <a:r>
              <a:rPr b="0" lang="fr-FR" sz="2400" spc="-1" strike="noStrike">
                <a:solidFill>
                  <a:srgbClr val="000000"/>
                </a:solidFill>
                <a:uFill>
                  <a:solidFill>
                    <a:srgbClr val="ffffff"/>
                  </a:solidFill>
                </a:uFill>
                <a:latin typeface="Arial"/>
              </a:rPr>
              <a:t>Third Outline Level</a:t>
            </a:r>
            <a:endParaRPr b="0" lang="fr-FR" sz="2400" spc="-1" strike="noStrike">
              <a:solidFill>
                <a:srgbClr val="000000"/>
              </a:solidFill>
              <a:uFill>
                <a:solidFill>
                  <a:srgbClr val="ffffff"/>
                </a:solidFill>
              </a:uFill>
              <a:latin typeface="Arial"/>
            </a:endParaRPr>
          </a:p>
          <a:p>
            <a:pPr lvl="3" marL="1728000" indent="-216000">
              <a:spcBef>
                <a:spcPts val="567"/>
              </a:spcBef>
              <a:buClr>
                <a:srgbClr val="000000"/>
              </a:buClr>
              <a:buSzPct val="75000"/>
              <a:buFont typeface="Symbol" charset="2"/>
              <a:buChar char=""/>
            </a:pPr>
            <a:r>
              <a:rPr b="0" lang="fr-FR" sz="2000" spc="-1" strike="noStrike">
                <a:solidFill>
                  <a:srgbClr val="000000"/>
                </a:solidFill>
                <a:uFill>
                  <a:solidFill>
                    <a:srgbClr val="ffffff"/>
                  </a:solidFill>
                </a:uFill>
                <a:latin typeface="Arial"/>
              </a:rPr>
              <a:t>Fourth Outline Level</a:t>
            </a:r>
            <a:endParaRPr b="0" lang="fr-FR" sz="2000" spc="-1" strike="noStrike">
              <a:solidFill>
                <a:srgbClr val="000000"/>
              </a:solidFill>
              <a:uFill>
                <a:solidFill>
                  <a:srgbClr val="ffffff"/>
                </a:solidFill>
              </a:uFill>
              <a:latin typeface="Arial"/>
            </a:endParaRPr>
          </a:p>
          <a:p>
            <a:pPr lvl="4" marL="2160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Arial"/>
              </a:rPr>
              <a:t>Fifth Outline Level</a:t>
            </a:r>
            <a:endParaRPr b="0" lang="fr-FR" sz="2000" spc="-1" strike="noStrike">
              <a:solidFill>
                <a:srgbClr val="000000"/>
              </a:solidFill>
              <a:uFill>
                <a:solidFill>
                  <a:srgbClr val="ffffff"/>
                </a:solidFill>
              </a:uFill>
              <a:latin typeface="Arial"/>
            </a:endParaRPr>
          </a:p>
          <a:p>
            <a:pPr lvl="5" marL="2592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Arial"/>
              </a:rPr>
              <a:t>Sixth Outline Level</a:t>
            </a:r>
            <a:endParaRPr b="0" lang="fr-FR" sz="2000" spc="-1" strike="noStrike">
              <a:solidFill>
                <a:srgbClr val="000000"/>
              </a:solidFill>
              <a:uFill>
                <a:solidFill>
                  <a:srgbClr val="ffffff"/>
                </a:solidFill>
              </a:uFill>
              <a:latin typeface="Arial"/>
            </a:endParaRPr>
          </a:p>
          <a:p>
            <a:pPr lvl="6" marL="3024000" indent="-216000">
              <a:spcBef>
                <a:spcPts val="283"/>
              </a:spcBef>
              <a:buClr>
                <a:srgbClr val="000000"/>
              </a:buClr>
              <a:buSzPct val="45000"/>
              <a:buFont typeface="Wingdings" charset="2"/>
              <a:buChar char=""/>
            </a:pPr>
            <a:r>
              <a:rPr b="0" lang="fr-FR" sz="2000" spc="-1" strike="noStrike">
                <a:solidFill>
                  <a:srgbClr val="000000"/>
                </a:solidFill>
                <a:uFill>
                  <a:solidFill>
                    <a:srgbClr val="ffffff"/>
                  </a:solidFill>
                </a:uFill>
                <a:latin typeface="Arial"/>
              </a:rPr>
              <a:t>Seventh Outline Level</a:t>
            </a:r>
            <a:endParaRPr b="0" lang="fr-FR" sz="2000" spc="-1" strike="noStrike">
              <a:solidFill>
                <a:srgbClr val="000000"/>
              </a:solidFill>
              <a:uFill>
                <a:solidFill>
                  <a:srgbClr val="ffffff"/>
                </a:solidFill>
              </a:u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2059F42D-CF19-43CF-86C3-ACED2E046123}"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82" name="CustomShape 2"/>
          <p:cNvSpPr/>
          <p:nvPr/>
        </p:nvSpPr>
        <p:spPr>
          <a:xfrm>
            <a:off x="914400" y="685800"/>
            <a:ext cx="7543080" cy="3504600"/>
          </a:xfrm>
          <a:prstGeom prst="rect">
            <a:avLst/>
          </a:prstGeom>
          <a:noFill/>
          <a:ln>
            <a:noFill/>
          </a:ln>
        </p:spPr>
        <p:style>
          <a:lnRef idx="0"/>
          <a:fillRef idx="0"/>
          <a:effectRef idx="0"/>
          <a:fontRef idx="minor"/>
        </p:style>
        <p:txBody>
          <a:bodyPr lIns="90360" rIns="90360" tIns="44280" bIns="44280"/>
          <a:p>
            <a:pPr marL="343080" indent="-342360" algn="ctr">
              <a:lnSpc>
                <a:spcPct val="80000"/>
              </a:lnSpc>
              <a:spcBef>
                <a:spcPts val="201"/>
              </a:spcBef>
            </a:pPr>
            <a:endParaRPr b="0" lang="fr-FR" sz="1800" spc="-1" strike="noStrike">
              <a:solidFill>
                <a:srgbClr val="000000"/>
              </a:solidFill>
              <a:uFill>
                <a:solidFill>
                  <a:srgbClr val="ffffff"/>
                </a:solidFill>
              </a:uFill>
              <a:latin typeface="Arial"/>
            </a:endParaRPr>
          </a:p>
          <a:p>
            <a:pPr marL="343080" indent="-342360" algn="ctr">
              <a:lnSpc>
                <a:spcPct val="80000"/>
              </a:lnSpc>
              <a:spcBef>
                <a:spcPts val="641"/>
              </a:spcBef>
            </a:pPr>
            <a:r>
              <a:rPr b="1" lang="fr-FR" sz="2800" spc="-1" strike="noStrike">
                <a:solidFill>
                  <a:srgbClr val="000000"/>
                </a:solidFill>
                <a:uFill>
                  <a:solidFill>
                    <a:srgbClr val="ffffff"/>
                  </a:solidFill>
                </a:uFill>
                <a:latin typeface="Arial"/>
                <a:ea typeface="ヒラギノ角ゴ Pro W3"/>
              </a:rPr>
              <a:t>GECCO 2019 Sample PowerPoint File:</a:t>
            </a:r>
            <a:br/>
            <a:r>
              <a:rPr b="1" lang="fr-FR" sz="2800" spc="-1" strike="noStrike">
                <a:solidFill>
                  <a:srgbClr val="000000"/>
                </a:solidFill>
                <a:uFill>
                  <a:solidFill>
                    <a:srgbClr val="ffffff"/>
                  </a:solidFill>
                </a:uFill>
                <a:latin typeface="Arial"/>
                <a:ea typeface="ヒラギノ角ゴ Pro W3"/>
              </a:rPr>
              <a:t>Title Goes Here</a:t>
            </a:r>
            <a:endParaRPr b="0" lang="fr-FR" sz="2800" spc="-1" strike="noStrike">
              <a:solidFill>
                <a:srgbClr val="000000"/>
              </a:solidFill>
              <a:uFill>
                <a:solidFill>
                  <a:srgbClr val="ffffff"/>
                </a:solidFill>
              </a:uFill>
              <a:latin typeface="Arial"/>
            </a:endParaRPr>
          </a:p>
          <a:p>
            <a:pPr marL="343080" indent="-342360" algn="ctr">
              <a:lnSpc>
                <a:spcPct val="80000"/>
              </a:lnSpc>
              <a:spcBef>
                <a:spcPts val="561"/>
              </a:spcBef>
            </a:pPr>
            <a:endParaRPr b="0" lang="fr-FR" sz="2800" spc="-1" strike="noStrike">
              <a:solidFill>
                <a:srgbClr val="000000"/>
              </a:solidFill>
              <a:uFill>
                <a:solidFill>
                  <a:srgbClr val="ffffff"/>
                </a:solidFill>
              </a:uFill>
              <a:latin typeface="Arial"/>
            </a:endParaRPr>
          </a:p>
          <a:p>
            <a:pPr marL="343080" indent="-342360" algn="ctr">
              <a:lnSpc>
                <a:spcPct val="80000"/>
              </a:lnSpc>
              <a:spcBef>
                <a:spcPts val="479"/>
              </a:spcBef>
            </a:pPr>
            <a:r>
              <a:rPr b="1" lang="fr-FR" sz="2400" spc="-1" strike="noStrike">
                <a:solidFill>
                  <a:srgbClr val="be0101"/>
                </a:solidFill>
                <a:uFill>
                  <a:solidFill>
                    <a:srgbClr val="ffffff"/>
                  </a:solidFill>
                </a:uFill>
                <a:latin typeface="Arial"/>
                <a:ea typeface="ヒラギノ角ゴ Pro W3"/>
              </a:rPr>
              <a:t>Authors’ Full First &amp; Last Names</a:t>
            </a:r>
            <a:r>
              <a:rPr b="1" lang="fr-FR" sz="2000" spc="-1" strike="noStrike">
                <a:solidFill>
                  <a:srgbClr val="be0101"/>
                </a:solidFill>
                <a:uFill>
                  <a:solidFill>
                    <a:srgbClr val="ffffff"/>
                  </a:solidFill>
                </a:uFill>
                <a:latin typeface="Arial"/>
                <a:ea typeface="ヒラギノ角ゴ Pro W3"/>
              </a:rPr>
              <a:t> </a:t>
            </a:r>
            <a:endParaRPr b="0" lang="fr-FR" sz="2000" spc="-1" strike="noStrike">
              <a:solidFill>
                <a:srgbClr val="000000"/>
              </a:solidFill>
              <a:uFill>
                <a:solidFill>
                  <a:srgbClr val="ffffff"/>
                </a:solidFill>
              </a:uFill>
              <a:latin typeface="Arial"/>
            </a:endParaRPr>
          </a:p>
          <a:p>
            <a:pPr marL="343080" indent="-342360" algn="ctr">
              <a:lnSpc>
                <a:spcPct val="80000"/>
              </a:lnSpc>
              <a:spcBef>
                <a:spcPts val="400"/>
              </a:spcBef>
            </a:pPr>
            <a:r>
              <a:rPr b="1" lang="fr-FR" sz="2000" spc="-1" strike="noStrike">
                <a:solidFill>
                  <a:srgbClr val="be0101"/>
                </a:solidFill>
                <a:uFill>
                  <a:solidFill>
                    <a:srgbClr val="ffffff"/>
                  </a:solidFill>
                </a:uFill>
                <a:latin typeface="Arial"/>
                <a:ea typeface="ヒラギノ角ゴ Pro W3"/>
              </a:rPr>
              <a:t>Corporate or Academic Affiliation</a:t>
            </a:r>
            <a:endParaRPr b="0" lang="fr-FR" sz="2000" spc="-1" strike="noStrike">
              <a:solidFill>
                <a:srgbClr val="000000"/>
              </a:solidFill>
              <a:uFill>
                <a:solidFill>
                  <a:srgbClr val="ffffff"/>
                </a:solidFill>
              </a:uFill>
              <a:latin typeface="Arial"/>
            </a:endParaRPr>
          </a:p>
          <a:p>
            <a:pPr marL="343080" indent="-342360" algn="ctr">
              <a:lnSpc>
                <a:spcPct val="80000"/>
              </a:lnSpc>
              <a:spcBef>
                <a:spcPts val="400"/>
              </a:spcBef>
            </a:pPr>
            <a:r>
              <a:rPr b="1" lang="fr-FR" sz="2000" spc="-1" strike="noStrike">
                <a:solidFill>
                  <a:srgbClr val="be0101"/>
                </a:solidFill>
                <a:uFill>
                  <a:solidFill>
                    <a:srgbClr val="ffffff"/>
                  </a:solidFill>
                </a:uFill>
                <a:latin typeface="Arial"/>
                <a:ea typeface="ヒラギノ角ゴ Pro W3"/>
              </a:rPr>
              <a:t>Location City, State,  Country</a:t>
            </a:r>
            <a:endParaRPr b="0" lang="fr-FR" sz="2000" spc="-1" strike="noStrike">
              <a:solidFill>
                <a:srgbClr val="000000"/>
              </a:solidFill>
              <a:uFill>
                <a:solidFill>
                  <a:srgbClr val="ffffff"/>
                </a:solidFill>
              </a:uFill>
              <a:latin typeface="Arial"/>
            </a:endParaRPr>
          </a:p>
          <a:p>
            <a:pPr marL="343080" indent="-342360" algn="ctr">
              <a:lnSpc>
                <a:spcPct val="80000"/>
              </a:lnSpc>
              <a:spcBef>
                <a:spcPts val="400"/>
              </a:spcBef>
            </a:pPr>
            <a:r>
              <a:rPr b="1" lang="fr-FR" sz="2000" spc="-1" strike="noStrike">
                <a:solidFill>
                  <a:srgbClr val="000000"/>
                </a:solidFill>
                <a:uFill>
                  <a:solidFill>
                    <a:srgbClr val="ffffff"/>
                  </a:solidFill>
                </a:uFill>
                <a:latin typeface="Arial"/>
                <a:ea typeface="ヒラギノ角ゴ Pro W3"/>
              </a:rPr>
              <a:t>Presenter’s Contact Information--Email</a:t>
            </a:r>
            <a:endParaRPr b="0" lang="fr-FR" sz="2000" spc="-1" strike="noStrike">
              <a:solidFill>
                <a:srgbClr val="000000"/>
              </a:solidFill>
              <a:uFill>
                <a:solidFill>
                  <a:srgbClr val="ffffff"/>
                </a:solidFill>
              </a:uFill>
              <a:latin typeface="Arial"/>
            </a:endParaRPr>
          </a:p>
          <a:p>
            <a:pPr marL="343080" indent="-342360" algn="ctr">
              <a:lnSpc>
                <a:spcPct val="80000"/>
              </a:lnSpc>
              <a:spcBef>
                <a:spcPts val="360"/>
              </a:spcBef>
            </a:pPr>
            <a:endParaRPr b="0" lang="fr-FR" sz="2000" spc="-1" strike="noStrike">
              <a:solidFill>
                <a:srgbClr val="000000"/>
              </a:solidFill>
              <a:uFill>
                <a:solidFill>
                  <a:srgbClr val="ffffff"/>
                </a:solidFill>
              </a:uFill>
              <a:latin typeface="Arial"/>
            </a:endParaRPr>
          </a:p>
          <a:p>
            <a:pPr marL="343080" indent="-342360" algn="ctr">
              <a:lnSpc>
                <a:spcPct val="80000"/>
              </a:lnSpc>
              <a:spcBef>
                <a:spcPts val="479"/>
              </a:spcBef>
            </a:pPr>
            <a:r>
              <a:rPr b="0" lang="fr-FR" sz="2400" spc="-1" strike="noStrike">
                <a:solidFill>
                  <a:srgbClr val="000000"/>
                </a:solidFill>
                <a:uFill>
                  <a:solidFill>
                    <a:srgbClr val="ffffff"/>
                  </a:solidFill>
                </a:uFill>
                <a:latin typeface="Arial"/>
                <a:ea typeface="ヒラギノ角ゴ Pro W3"/>
              </a:rPr>
              <a:t>http://gecco-2019.sigevo.org/</a:t>
            </a:r>
            <a:endParaRPr b="0" lang="fr-FR" sz="2400" spc="-1" strike="noStrike">
              <a:solidFill>
                <a:srgbClr val="000000"/>
              </a:solidFill>
              <a:uFill>
                <a:solidFill>
                  <a:srgbClr val="ffffff"/>
                </a:solidFill>
              </a:uFill>
              <a:latin typeface="Arial"/>
            </a:endParaRPr>
          </a:p>
          <a:p>
            <a:pPr marL="343080" indent="-342360">
              <a:lnSpc>
                <a:spcPct val="80000"/>
              </a:lnSpc>
            </a:pPr>
            <a:endParaRPr b="0" lang="fr-FR" sz="2400" spc="-1" strike="noStrike">
              <a:solidFill>
                <a:srgbClr val="000000"/>
              </a:solidFill>
              <a:uFill>
                <a:solidFill>
                  <a:srgbClr val="ffffff"/>
                </a:solidFill>
              </a:uFill>
              <a:latin typeface="Arial"/>
            </a:endParaRPr>
          </a:p>
          <a:p>
            <a:pPr marL="343080" indent="-342360">
              <a:lnSpc>
                <a:spcPct val="110000"/>
              </a:lnSpc>
            </a:pPr>
            <a:endParaRPr b="0" lang="fr-FR" sz="2400" spc="-1" strike="noStrike">
              <a:solidFill>
                <a:srgbClr val="000000"/>
              </a:solidFill>
              <a:uFill>
                <a:solidFill>
                  <a:srgbClr val="ffffff"/>
                </a:solidFill>
              </a:uFill>
              <a:latin typeface="Arial"/>
            </a:endParaRPr>
          </a:p>
          <a:p>
            <a:pPr marL="343080" indent="-342360">
              <a:lnSpc>
                <a:spcPct val="110000"/>
              </a:lnSpc>
            </a:pPr>
            <a:endParaRPr b="0" lang="fr-FR" sz="2400" spc="-1" strike="noStrike">
              <a:solidFill>
                <a:srgbClr val="000000"/>
              </a:solidFill>
              <a:uFill>
                <a:solidFill>
                  <a:srgbClr val="ffffff"/>
                </a:solidFill>
              </a:uFill>
              <a:latin typeface="Arial"/>
            </a:endParaRPr>
          </a:p>
          <a:p>
            <a:pPr marL="343080" indent="-342360">
              <a:lnSpc>
                <a:spcPct val="80000"/>
              </a:lnSpc>
              <a:spcBef>
                <a:spcPts val="400"/>
              </a:spcBef>
            </a:pPr>
            <a:endParaRPr b="0" lang="fr-FR" sz="2400" spc="-1" strike="noStrike">
              <a:solidFill>
                <a:srgbClr val="000000"/>
              </a:solidFill>
              <a:uFill>
                <a:solidFill>
                  <a:srgbClr val="ffffff"/>
                </a:solidFill>
              </a:uFill>
              <a:latin typeface="Arial"/>
            </a:endParaRPr>
          </a:p>
          <a:p>
            <a:pPr marL="343080" indent="-342360">
              <a:lnSpc>
                <a:spcPct val="80000"/>
              </a:lnSpc>
              <a:spcBef>
                <a:spcPts val="360"/>
              </a:spcBef>
            </a:pPr>
            <a:r>
              <a:rPr b="0" lang="fr-FR" sz="1800" spc="-1" strike="noStrike">
                <a:solidFill>
                  <a:srgbClr val="000000"/>
                </a:solidFill>
                <a:uFill>
                  <a:solidFill>
                    <a:srgbClr val="ffffff"/>
                  </a:solidFill>
                </a:uFill>
                <a:latin typeface="Arial"/>
                <a:ea typeface="ヒラギノ角ゴ Pro W3"/>
              </a:rPr>
              <a:t>  </a:t>
            </a:r>
            <a:endParaRPr b="0" lang="fr-FR" sz="1800" spc="-1" strike="noStrike">
              <a:solidFill>
                <a:srgbClr val="000000"/>
              </a:solidFill>
              <a:uFill>
                <a:solidFill>
                  <a:srgbClr val="ffffff"/>
                </a:solidFill>
              </a:uFill>
              <a:latin typeface="Arial"/>
            </a:endParaRPr>
          </a:p>
        </p:txBody>
      </p:sp>
      <p:sp>
        <p:nvSpPr>
          <p:cNvPr id="83" name="CustomShape 3"/>
          <p:cNvSpPr/>
          <p:nvPr/>
        </p:nvSpPr>
        <p:spPr>
          <a:xfrm>
            <a:off x="228600" y="4572000"/>
            <a:ext cx="5104800" cy="1902960"/>
          </a:xfrm>
          <a:prstGeom prst="rect">
            <a:avLst/>
          </a:prstGeom>
          <a:noFill/>
          <a:ln>
            <a:noFill/>
          </a:ln>
        </p:spPr>
        <p:style>
          <a:lnRef idx="0"/>
          <a:fillRef idx="0"/>
          <a:effectRef idx="0"/>
          <a:fontRef idx="minor"/>
        </p:style>
        <p:txBody>
          <a:bodyPr lIns="90000" rIns="90000" tIns="45000" bIns="45000"/>
          <a:p>
            <a:pPr>
              <a:lnSpc>
                <a:spcPct val="100000"/>
              </a:lnSpc>
            </a:pPr>
            <a:r>
              <a:rPr b="0" lang="fr-FR" sz="1200" spc="-1" strike="noStrike">
                <a:solidFill>
                  <a:srgbClr val="000000"/>
                </a:solidFill>
                <a:uFill>
                  <a:solidFill>
                    <a:srgbClr val="ffffff"/>
                  </a:solidFill>
                </a:uFill>
                <a:latin typeface="Arial"/>
                <a:ea typeface="ヒラギノ角ゴ Pro W3"/>
              </a:rPr>
              <a:t>Permission to make digital or hard copies of part or all of this work for personal or classroom use is granted without fee provided that copies are not made or distributed for profit or commercial advantage and that copies bear this notice and the full citation on the first page. Copyrights for third-party components of this work must be honored. For all other uses, contact the owner/author(s).</a:t>
            </a:r>
            <a:endParaRPr b="0" lang="fr-FR" sz="1200" spc="-1" strike="noStrike">
              <a:solidFill>
                <a:srgbClr val="000000"/>
              </a:solidFill>
              <a:uFill>
                <a:solidFill>
                  <a:srgbClr val="ffffff"/>
                </a:solidFill>
              </a:uFill>
              <a:latin typeface="Arial"/>
            </a:endParaRPr>
          </a:p>
          <a:p>
            <a:pPr>
              <a:lnSpc>
                <a:spcPct val="100000"/>
              </a:lnSpc>
            </a:pPr>
            <a:r>
              <a:rPr b="0" lang="fr-FR" sz="1200" spc="-1" strike="noStrike">
                <a:solidFill>
                  <a:srgbClr val="000000"/>
                </a:solidFill>
                <a:uFill>
                  <a:solidFill>
                    <a:srgbClr val="ffffff"/>
                  </a:solidFill>
                </a:uFill>
                <a:latin typeface="Arial"/>
                <a:ea typeface="ヒラギノ角ゴ Pro W3"/>
              </a:rPr>
              <a:t>GECCO ’19 Companion, Prague, Czech Republic</a:t>
            </a:r>
            <a:endParaRPr b="0" lang="fr-FR" sz="1200" spc="-1" strike="noStrike">
              <a:solidFill>
                <a:srgbClr val="000000"/>
              </a:solidFill>
              <a:uFill>
                <a:solidFill>
                  <a:srgbClr val="ffffff"/>
                </a:solidFill>
              </a:uFill>
              <a:latin typeface="Arial"/>
            </a:endParaRPr>
          </a:p>
          <a:p>
            <a:pPr>
              <a:lnSpc>
                <a:spcPct val="100000"/>
              </a:lnSpc>
            </a:pPr>
            <a:r>
              <a:rPr b="0" lang="fr-FR" sz="1200" spc="-1" strike="noStrike">
                <a:solidFill>
                  <a:srgbClr val="000000"/>
                </a:solidFill>
                <a:uFill>
                  <a:solidFill>
                    <a:srgbClr val="ffffff"/>
                  </a:solidFill>
                </a:uFill>
                <a:latin typeface="Arial"/>
                <a:ea typeface="ヒラギノ角ゴ Pro W3"/>
              </a:rPr>
              <a:t>© 2019 Copyright held by the owner/author(s). </a:t>
            </a:r>
            <a:r>
              <a:rPr b="0" lang="fr-FR" sz="1200" spc="-1" strike="noStrike">
                <a:solidFill>
                  <a:srgbClr val="ff0000"/>
                </a:solidFill>
                <a:uFill>
                  <a:solidFill>
                    <a:srgbClr val="ffffff"/>
                  </a:solidFill>
                </a:uFill>
                <a:latin typeface="Arial"/>
                <a:ea typeface="ヒラギノ角ゴ Pro W3"/>
              </a:rPr>
              <a:t>978-x-xxxx-xxxx-x/YY/MM</a:t>
            </a:r>
            <a:r>
              <a:rPr b="0" lang="fr-FR" sz="1200" spc="-1" strike="noStrike">
                <a:solidFill>
                  <a:srgbClr val="000000"/>
                </a:solidFill>
                <a:uFill>
                  <a:solidFill>
                    <a:srgbClr val="ffffff"/>
                  </a:solidFill>
                </a:uFill>
                <a:latin typeface="Arial"/>
                <a:ea typeface="ヒラギノ角ゴ Pro W3"/>
              </a:rPr>
              <a:t>...$15.00</a:t>
            </a:r>
            <a:endParaRPr b="0" lang="fr-FR" sz="1200" spc="-1" strike="noStrike">
              <a:solidFill>
                <a:srgbClr val="000000"/>
              </a:solidFill>
              <a:uFill>
                <a:solidFill>
                  <a:srgbClr val="ffffff"/>
                </a:solidFill>
              </a:uFill>
              <a:latin typeface="Arial"/>
            </a:endParaRPr>
          </a:p>
          <a:p>
            <a:pPr>
              <a:lnSpc>
                <a:spcPct val="80000"/>
              </a:lnSpc>
            </a:pPr>
            <a:r>
              <a:rPr b="0" lang="fr-FR" sz="1400" spc="-1" strike="noStrike">
                <a:solidFill>
                  <a:srgbClr val="ff0000"/>
                </a:solidFill>
                <a:uFill>
                  <a:solidFill>
                    <a:srgbClr val="ffffff"/>
                  </a:solidFill>
                </a:uFill>
                <a:latin typeface="Arial"/>
                <a:ea typeface="ヒラギノ角ゴ Pro W3"/>
              </a:rPr>
              <a:t>Add the DOI URL assigned to your paper</a:t>
            </a:r>
            <a:endParaRPr b="0" lang="fr-FR" sz="1400" spc="-1" strike="noStrike">
              <a:solidFill>
                <a:srgbClr val="000000"/>
              </a:solidFill>
              <a:uFill>
                <a:solidFill>
                  <a:srgbClr val="ffffff"/>
                </a:solidFill>
              </a:uFill>
              <a:latin typeface="Arial"/>
            </a:endParaRPr>
          </a:p>
        </p:txBody>
      </p:sp>
      <p:pic>
        <p:nvPicPr>
          <p:cNvPr id="84" name="" descr=""/>
          <p:cNvPicPr/>
          <p:nvPr/>
        </p:nvPicPr>
        <p:blipFill>
          <a:blip r:embed="rId1"/>
          <a:stretch/>
        </p:blipFill>
        <p:spPr>
          <a:xfrm>
            <a:off x="5544000" y="4294080"/>
            <a:ext cx="3126960" cy="242856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CA769BB4-A2E5-419A-AAF1-72192AF04207}"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11" name="CustomShape 2"/>
          <p:cNvSpPr/>
          <p:nvPr/>
        </p:nvSpPr>
        <p:spPr>
          <a:xfrm>
            <a:off x="380880" y="457200"/>
            <a:ext cx="8152560" cy="5485680"/>
          </a:xfrm>
          <a:prstGeom prst="rect">
            <a:avLst/>
          </a:prstGeom>
          <a:noFill/>
          <a:ln>
            <a:noFill/>
          </a:ln>
        </p:spPr>
        <p:style>
          <a:lnRef idx="0"/>
          <a:fillRef idx="0"/>
          <a:effectRef idx="0"/>
          <a:fontRef idx="minor"/>
        </p:style>
        <p:txBody>
          <a:bodyPr lIns="90000" rIns="90000" tIns="45000" bIns="45000"/>
          <a:p>
            <a:pPr marL="343080" indent="-342360">
              <a:lnSpc>
                <a:spcPct val="100000"/>
              </a:lnSpc>
            </a:pPr>
            <a:r>
              <a:rPr b="1" i="1" lang="fr-FR" sz="3200" spc="-1" strike="noStrike">
                <a:solidFill>
                  <a:srgbClr val="be0101"/>
                </a:solidFill>
                <a:uFill>
                  <a:solidFill>
                    <a:srgbClr val="ffffff"/>
                  </a:solidFill>
                </a:uFill>
                <a:latin typeface="Arial"/>
                <a:ea typeface="ヒラギノ角ゴ Pro W3"/>
              </a:rPr>
              <a:t>Third Party Material</a:t>
            </a:r>
            <a:endParaRPr b="0" lang="fr-FR" sz="3200" spc="-1" strike="noStrike">
              <a:solidFill>
                <a:srgbClr val="000000"/>
              </a:solidFill>
              <a:uFill>
                <a:solidFill>
                  <a:srgbClr val="ffffff"/>
                </a:solidFill>
              </a:uFill>
              <a:latin typeface="Arial"/>
            </a:endParaRPr>
          </a:p>
          <a:p>
            <a:pPr marL="343080" indent="-342360">
              <a:lnSpc>
                <a:spcPct val="100000"/>
              </a:lnSpc>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In the event any element used in your Material contains the work of third-party individuals, please know that it is the author/presenters responsibility to secure any necessary permissions and/or licenses, and the authors will provide the same permissions in writing to ACM. If the copyright holder requires a citation to a copyrighted work, this is the authors responsibility to include the correct wording and citations to the copyrighted material in their submissions.</a:t>
            </a:r>
            <a:endParaRPr b="0" lang="fr-FR" sz="2400" spc="-1" strike="noStrike">
              <a:solidFill>
                <a:srgbClr val="000000"/>
              </a:solidFill>
              <a:uFill>
                <a:solidFill>
                  <a:srgbClr val="ffffff"/>
                </a:solidFill>
              </a:uFill>
              <a:latin typeface="Arial"/>
            </a:endParaRPr>
          </a:p>
        </p:txBody>
      </p:sp>
      <p:pic>
        <p:nvPicPr>
          <p:cNvPr id="112" name="" descr=""/>
          <p:cNvPicPr/>
          <p:nvPr/>
        </p:nvPicPr>
        <p:blipFill>
          <a:blip r:embed="rId1"/>
          <a:stretch/>
        </p:blipFill>
        <p:spPr>
          <a:xfrm>
            <a:off x="5760000" y="4517640"/>
            <a:ext cx="2838960" cy="2205000"/>
          </a:xfrm>
          <a:prstGeom prst="rect">
            <a:avLst/>
          </a:prstGeom>
          <a:ln>
            <a:noFill/>
          </a:ln>
        </p:spPr>
      </p:pic>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3C45F22E-4FEA-46AD-9A42-6F2AFB8FFDF8}"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14" name="CustomShape 2"/>
          <p:cNvSpPr/>
          <p:nvPr/>
        </p:nvSpPr>
        <p:spPr>
          <a:xfrm>
            <a:off x="533520" y="609480"/>
            <a:ext cx="7923960" cy="6247800"/>
          </a:xfrm>
          <a:prstGeom prst="rect">
            <a:avLst/>
          </a:prstGeom>
          <a:noFill/>
          <a:ln>
            <a:noFill/>
          </a:ln>
        </p:spPr>
        <p:style>
          <a:lnRef idx="0"/>
          <a:fillRef idx="0"/>
          <a:effectRef idx="0"/>
          <a:fontRef idx="minor"/>
        </p:style>
        <p:txBody>
          <a:bodyPr lIns="90000" rIns="90000" tIns="45000" bIns="45000"/>
          <a:p>
            <a:pPr marL="343080" indent="-342360">
              <a:lnSpc>
                <a:spcPct val="8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Sample: Helps ensure adequate detail and depth of findings </a:t>
            </a:r>
            <a:endParaRPr b="0" lang="fr-FR" sz="2800" spc="-1" strike="noStrike">
              <a:solidFill>
                <a:srgbClr val="000000"/>
              </a:solidFill>
              <a:uFill>
                <a:solidFill>
                  <a:srgbClr val="ffffff"/>
                </a:solidFill>
              </a:uFill>
              <a:latin typeface="Arial"/>
            </a:endParaRPr>
          </a:p>
          <a:p>
            <a:pPr>
              <a:lnSpc>
                <a:spcPct val="80000"/>
              </a:lnSpc>
              <a:spcBef>
                <a:spcPts val="181"/>
              </a:spcBef>
            </a:pPr>
            <a:endParaRPr b="0" lang="fr-FR" sz="2800" spc="-1" strike="noStrike">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Helps consolidate data across cases </a:t>
            </a:r>
            <a:endParaRPr b="0" lang="fr-FR" sz="2800" spc="-1" strike="noStrike">
              <a:solidFill>
                <a:srgbClr val="000000"/>
              </a:solidFill>
              <a:uFill>
                <a:solidFill>
                  <a:srgbClr val="ffffff"/>
                </a:solidFill>
              </a:uFill>
              <a:latin typeface="Arial"/>
            </a:endParaRPr>
          </a:p>
          <a:p>
            <a:pPr>
              <a:lnSpc>
                <a:spcPct val="80000"/>
              </a:lnSpc>
              <a:spcBef>
                <a:spcPts val="181"/>
              </a:spcBef>
            </a:pPr>
            <a:endParaRPr b="0" lang="fr-FR" sz="2800" spc="-1" strike="noStrike">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Promotes team buy-in </a:t>
            </a:r>
            <a:endParaRPr b="0" lang="fr-FR" sz="2800" spc="-1" strike="noStrike">
              <a:solidFill>
                <a:srgbClr val="000000"/>
              </a:solidFill>
              <a:uFill>
                <a:solidFill>
                  <a:srgbClr val="ffffff"/>
                </a:solidFill>
              </a:uFill>
              <a:latin typeface="Arial"/>
            </a:endParaRPr>
          </a:p>
          <a:p>
            <a:pPr>
              <a:lnSpc>
                <a:spcPct val="80000"/>
              </a:lnSpc>
              <a:spcBef>
                <a:spcPts val="181"/>
              </a:spcBef>
            </a:pPr>
            <a:endParaRPr b="0" lang="fr-FR" sz="2800" spc="-1" strike="noStrike">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Empowers researcher to probe opportunistically</a:t>
            </a:r>
            <a:endParaRPr b="0" lang="fr-FR" sz="2800" spc="-1" strike="noStrike">
              <a:solidFill>
                <a:srgbClr val="000000"/>
              </a:solidFill>
              <a:uFill>
                <a:solidFill>
                  <a:srgbClr val="ffffff"/>
                </a:solidFill>
              </a:uFill>
              <a:latin typeface="Arial"/>
            </a:endParaRPr>
          </a:p>
          <a:p>
            <a:pPr>
              <a:lnSpc>
                <a:spcPct val="80000"/>
              </a:lnSpc>
              <a:spcBef>
                <a:spcPts val="181"/>
              </a:spcBef>
            </a:pPr>
            <a:endParaRPr b="0" lang="fr-FR" sz="2800" spc="-1" strike="noStrike">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Provides conceptual baseline for analysis</a:t>
            </a:r>
            <a:endParaRPr b="0" lang="fr-FR" sz="2800" spc="-1" strike="noStrike">
              <a:solidFill>
                <a:srgbClr val="000000"/>
              </a:solidFill>
              <a:uFill>
                <a:solidFill>
                  <a:srgbClr val="ffffff"/>
                </a:solidFill>
              </a:uFill>
              <a:latin typeface="Arial"/>
            </a:endParaRPr>
          </a:p>
          <a:p>
            <a:pPr>
              <a:lnSpc>
                <a:spcPct val="80000"/>
              </a:lnSpc>
              <a:spcBef>
                <a:spcPts val="181"/>
              </a:spcBef>
            </a:pPr>
            <a:endParaRPr b="0" lang="fr-FR" sz="2800" spc="-1" strike="noStrike">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Provides groundwork of data coding system, facilitates data management </a:t>
            </a:r>
            <a:endParaRPr b="0" lang="fr-FR" sz="2800" spc="-1" strike="noStrike">
              <a:solidFill>
                <a:srgbClr val="000000"/>
              </a:solidFill>
              <a:uFill>
                <a:solidFill>
                  <a:srgbClr val="ffffff"/>
                </a:solidFill>
              </a:uFill>
              <a:latin typeface="Arial"/>
            </a:endParaRPr>
          </a:p>
          <a:p>
            <a:pPr>
              <a:lnSpc>
                <a:spcPct val="80000"/>
              </a:lnSpc>
              <a:spcBef>
                <a:spcPts val="181"/>
              </a:spcBef>
            </a:pPr>
            <a:endParaRPr b="0" lang="fr-FR" sz="2800" spc="-1" strike="noStrike">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Helps with messaging of findings back to team to address key aspects of their pre-existing mindset</a:t>
            </a:r>
            <a:endParaRPr b="0" lang="fr-FR" sz="2800" spc="-1" strike="noStrike">
              <a:solidFill>
                <a:srgbClr val="000000"/>
              </a:solidFill>
              <a:uFill>
                <a:solidFill>
                  <a:srgbClr val="ffffff"/>
                </a:solidFill>
              </a:uFill>
              <a:latin typeface="Arial"/>
            </a:endParaRPr>
          </a:p>
          <a:p>
            <a:pPr marL="343080" indent="-342360">
              <a:lnSpc>
                <a:spcPct val="80000"/>
              </a:lnSpc>
              <a:spcBef>
                <a:spcPts val="561"/>
              </a:spcBef>
            </a:pPr>
            <a:endParaRPr b="0" lang="fr-FR" sz="2800" spc="-1" strike="noStrike">
              <a:solidFill>
                <a:srgbClr val="000000"/>
              </a:solidFill>
              <a:uFill>
                <a:solidFill>
                  <a:srgbClr val="ffffff"/>
                </a:solidFill>
              </a:uFill>
              <a:latin typeface="Arial"/>
            </a:endParaRPr>
          </a:p>
        </p:txBody>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694CA6AA-C000-4F26-8167-B2453FAFDDA8}"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16" name="CustomShape 2"/>
          <p:cNvSpPr/>
          <p:nvPr/>
        </p:nvSpPr>
        <p:spPr>
          <a:xfrm>
            <a:off x="457200" y="304920"/>
            <a:ext cx="8228880" cy="1218600"/>
          </a:xfrm>
          <a:prstGeom prst="rect">
            <a:avLst/>
          </a:prstGeom>
          <a:noFill/>
          <a:ln>
            <a:noFill/>
          </a:ln>
        </p:spPr>
        <p:style>
          <a:lnRef idx="0"/>
          <a:fillRef idx="0"/>
          <a:effectRef idx="0"/>
          <a:fontRef idx="minor"/>
        </p:style>
        <p:txBody>
          <a:bodyPr lIns="90000" rIns="90000" tIns="45000" bIns="45000"/>
          <a:p>
            <a:pPr>
              <a:lnSpc>
                <a:spcPct val="80000"/>
              </a:lnSpc>
            </a:pPr>
            <a:r>
              <a:rPr b="1" i="1" lang="fr-FR" sz="2800" spc="-1" strike="noStrike">
                <a:solidFill>
                  <a:srgbClr val="7f7f7f"/>
                </a:solidFill>
                <a:uFill>
                  <a:solidFill>
                    <a:srgbClr val="ffffff"/>
                  </a:solidFill>
                </a:uFill>
                <a:latin typeface="Arial"/>
                <a:ea typeface="ヒラギノ角ゴ Pro W3"/>
              </a:rPr>
              <a:t>Creating your pdf from Windows7, PowerPoint 2010 using full versions of Adobe Acrobat</a:t>
            </a:r>
            <a:endParaRPr b="0" lang="fr-FR" sz="2800" spc="-1" strike="noStrike">
              <a:solidFill>
                <a:srgbClr val="000000"/>
              </a:solidFill>
              <a:uFill>
                <a:solidFill>
                  <a:srgbClr val="ffffff"/>
                </a:solidFill>
              </a:uFill>
              <a:latin typeface="Arial"/>
            </a:endParaRPr>
          </a:p>
        </p:txBody>
      </p:sp>
      <p:sp>
        <p:nvSpPr>
          <p:cNvPr id="117" name="CustomShape 3"/>
          <p:cNvSpPr/>
          <p:nvPr/>
        </p:nvSpPr>
        <p:spPr>
          <a:xfrm>
            <a:off x="380880" y="1752480"/>
            <a:ext cx="4114080" cy="4799880"/>
          </a:xfrm>
          <a:prstGeom prst="rect">
            <a:avLst/>
          </a:prstGeom>
          <a:noFill/>
          <a:ln>
            <a:noFill/>
          </a:ln>
        </p:spPr>
        <p:style>
          <a:lnRef idx="0"/>
          <a:fillRef idx="0"/>
          <a:effectRef idx="0"/>
          <a:fontRef idx="minor"/>
        </p:style>
        <p:txBody>
          <a:bodyPr lIns="90000" rIns="90000" tIns="45000" bIns="45000"/>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Control+P  --or– File (drag down) to Print</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Under Printer (Choose Adobe PDF)</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Click “Printer Properties”</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Click the tab “Layout”, under Layout</a:t>
            </a:r>
            <a:br/>
            <a:r>
              <a:rPr b="1" lang="fr-FR" sz="1800" spc="-1" strike="noStrike">
                <a:solidFill>
                  <a:srgbClr val="000000"/>
                </a:solidFill>
                <a:uFill>
                  <a:solidFill>
                    <a:srgbClr val="ffffff"/>
                  </a:solidFill>
                </a:uFill>
                <a:latin typeface="Arial"/>
                <a:ea typeface="ヒラギノ角ゴ Pro W3"/>
              </a:rPr>
              <a:t>For “Orientation” choose “Portrait”</a:t>
            </a:r>
            <a:br/>
            <a:r>
              <a:rPr b="1" lang="fr-FR" sz="1800" spc="-1" strike="noStrike">
                <a:solidFill>
                  <a:srgbClr val="000000"/>
                </a:solidFill>
                <a:uFill>
                  <a:solidFill>
                    <a:srgbClr val="ffffff"/>
                  </a:solidFill>
                </a:uFill>
                <a:latin typeface="Arial"/>
                <a:ea typeface="ヒラギノ角ゴ Pro W3"/>
              </a:rPr>
              <a:t>Click “Advanced”, under “Paper/Output” &amp; “Paper Size” choose “US Letter”</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Click OK, </a:t>
            </a:r>
            <a:r>
              <a:rPr b="0" lang="fr-FR" sz="1800" spc="-1" strike="noStrike">
                <a:solidFill>
                  <a:srgbClr val="000000"/>
                </a:solidFill>
                <a:uFill>
                  <a:solidFill>
                    <a:srgbClr val="ffffff"/>
                  </a:solidFill>
                </a:uFill>
                <a:latin typeface="Arial"/>
                <a:ea typeface="ヒラギノ角ゴ Pro W3"/>
              </a:rPr>
              <a:t>next screen </a:t>
            </a:r>
            <a:r>
              <a:rPr b="1" lang="fr-FR" sz="1800" spc="-1" strike="noStrike">
                <a:solidFill>
                  <a:srgbClr val="000000"/>
                </a:solidFill>
                <a:uFill>
                  <a:solidFill>
                    <a:srgbClr val="ffffff"/>
                  </a:solidFill>
                </a:uFill>
                <a:latin typeface="Arial"/>
                <a:ea typeface="ヒラギノ角ゴ Pro W3"/>
              </a:rPr>
              <a:t>Click OK</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On the Print Menu </a:t>
            </a:r>
            <a:r>
              <a:rPr b="1" lang="fr-FR" sz="1800" spc="-1" strike="noStrike">
                <a:solidFill>
                  <a:srgbClr val="000000"/>
                </a:solidFill>
                <a:uFill>
                  <a:solidFill>
                    <a:srgbClr val="ffffff"/>
                  </a:solidFill>
                </a:uFill>
                <a:latin typeface="Arial"/>
                <a:ea typeface="ヒラギノ角ゴ Pro W3"/>
              </a:rPr>
              <a:t>“Settings”</a:t>
            </a:r>
            <a:endParaRPr b="0" lang="fr-FR" sz="1800" spc="-1" strike="noStrike">
              <a:solidFill>
                <a:srgbClr val="000000"/>
              </a:solidFill>
              <a:uFill>
                <a:solidFill>
                  <a:srgbClr val="ffffff"/>
                </a:solidFill>
              </a:uFill>
              <a:latin typeface="Arial"/>
            </a:endParaRPr>
          </a:p>
        </p:txBody>
      </p:sp>
      <p:sp>
        <p:nvSpPr>
          <p:cNvPr id="118" name="CustomShape 4"/>
          <p:cNvSpPr/>
          <p:nvPr/>
        </p:nvSpPr>
        <p:spPr>
          <a:xfrm>
            <a:off x="4648320" y="1752480"/>
            <a:ext cx="4190400" cy="4952160"/>
          </a:xfrm>
          <a:prstGeom prst="rect">
            <a:avLst/>
          </a:prstGeom>
          <a:noFill/>
          <a:ln>
            <a:noFill/>
          </a:ln>
        </p:spPr>
        <p:style>
          <a:lnRef idx="0"/>
          <a:fillRef idx="0"/>
          <a:effectRef idx="0"/>
          <a:fontRef idx="minor"/>
        </p:style>
        <p:txBody>
          <a:bodyPr lIns="90000" rIns="90000" tIns="45000" bIns="45000"/>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Under Slides, </a:t>
            </a:r>
            <a:r>
              <a:rPr b="1" lang="fr-FR" sz="1800" spc="-1" strike="noStrike">
                <a:solidFill>
                  <a:srgbClr val="000000"/>
                </a:solidFill>
                <a:uFill>
                  <a:solidFill>
                    <a:srgbClr val="ffffff"/>
                  </a:solidFill>
                </a:uFill>
                <a:latin typeface="Arial"/>
                <a:ea typeface="ヒラギノ角ゴ Pro W3"/>
              </a:rPr>
              <a:t>make these choices and checks:</a:t>
            </a:r>
            <a:br/>
            <a:r>
              <a:rPr b="1" lang="fr-FR" sz="1800" spc="-1" strike="noStrike">
                <a:solidFill>
                  <a:srgbClr val="000000"/>
                </a:solidFill>
                <a:uFill>
                  <a:solidFill>
                    <a:srgbClr val="ffffff"/>
                  </a:solidFill>
                </a:uFill>
                <a:latin typeface="Arial"/>
                <a:ea typeface="ヒラギノ角ゴ Pro W3"/>
              </a:rPr>
              <a:t>4 slide handout</a:t>
            </a:r>
            <a:br/>
            <a:r>
              <a:rPr b="0" lang="fr-FR" sz="1800" spc="-1" strike="noStrike">
                <a:solidFill>
                  <a:srgbClr val="000000"/>
                </a:solidFill>
                <a:uFill>
                  <a:solidFill>
                    <a:srgbClr val="ffffff"/>
                  </a:solidFill>
                </a:uFill>
                <a:latin typeface="Arial"/>
                <a:ea typeface="ヒラギノ角ゴ Pro W3"/>
              </a:rPr>
              <a:t>uncheck</a:t>
            </a:r>
            <a:r>
              <a:rPr b="1" lang="fr-FR" sz="1800" spc="-1" strike="noStrike">
                <a:solidFill>
                  <a:srgbClr val="000000"/>
                </a:solidFill>
                <a:uFill>
                  <a:solidFill>
                    <a:srgbClr val="ffffff"/>
                  </a:solidFill>
                </a:uFill>
                <a:latin typeface="Arial"/>
                <a:ea typeface="ヒラギノ角ゴ Pro W3"/>
              </a:rPr>
              <a:t> “Frame Slides”</a:t>
            </a:r>
            <a:br/>
            <a:r>
              <a:rPr b="0" lang="fr-FR" sz="1800" spc="-1" strike="noStrike">
                <a:solidFill>
                  <a:srgbClr val="000000"/>
                </a:solidFill>
                <a:uFill>
                  <a:solidFill>
                    <a:srgbClr val="ffffff"/>
                  </a:solidFill>
                </a:uFill>
                <a:latin typeface="Arial"/>
                <a:ea typeface="ヒラギノ角ゴ Pro W3"/>
              </a:rPr>
              <a:t>check </a:t>
            </a:r>
            <a:r>
              <a:rPr b="1" lang="fr-FR" sz="1800" spc="-1" strike="noStrike">
                <a:solidFill>
                  <a:srgbClr val="000000"/>
                </a:solidFill>
                <a:uFill>
                  <a:solidFill>
                    <a:srgbClr val="ffffff"/>
                  </a:solidFill>
                </a:uFill>
                <a:latin typeface="Arial"/>
                <a:ea typeface="ヒラギノ角ゴ Pro W3"/>
              </a:rPr>
              <a:t>“Scale to Fit”</a:t>
            </a:r>
            <a:br/>
            <a:r>
              <a:rPr b="0" lang="fr-FR" sz="1800" spc="-1" strike="noStrike">
                <a:solidFill>
                  <a:srgbClr val="000000"/>
                </a:solidFill>
                <a:uFill>
                  <a:solidFill>
                    <a:srgbClr val="ffffff"/>
                  </a:solidFill>
                </a:uFill>
                <a:latin typeface="Arial"/>
                <a:ea typeface="ヒラギノ角ゴ Pro W3"/>
              </a:rPr>
              <a:t>check</a:t>
            </a:r>
            <a:r>
              <a:rPr b="1" lang="fr-FR" sz="1800" spc="-1" strike="noStrike">
                <a:solidFill>
                  <a:srgbClr val="000000"/>
                </a:solidFill>
                <a:uFill>
                  <a:solidFill>
                    <a:srgbClr val="ffffff"/>
                  </a:solidFill>
                </a:uFill>
                <a:latin typeface="Arial"/>
                <a:ea typeface="ヒラギノ角ゴ Pro W3"/>
              </a:rPr>
              <a:t> “High Quality”</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Choose</a:t>
            </a:r>
            <a:r>
              <a:rPr b="1" lang="fr-FR" sz="1800" spc="-1" strike="noStrike">
                <a:solidFill>
                  <a:srgbClr val="000000"/>
                </a:solidFill>
                <a:uFill>
                  <a:solidFill>
                    <a:srgbClr val="ffffff"/>
                  </a:solidFill>
                </a:uFill>
                <a:latin typeface="Arial"/>
                <a:ea typeface="ヒラギノ角ゴ Pro W3"/>
              </a:rPr>
              <a:t> “Collated 1,2,3   1,2,3</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Choose </a:t>
            </a:r>
            <a:r>
              <a:rPr b="1" lang="fr-FR" sz="1800" spc="-1" strike="noStrike">
                <a:solidFill>
                  <a:srgbClr val="000000"/>
                </a:solidFill>
                <a:uFill>
                  <a:solidFill>
                    <a:srgbClr val="ffffff"/>
                  </a:solidFill>
                </a:uFill>
                <a:latin typeface="Arial"/>
                <a:ea typeface="ヒラギノ角ゴ Pro W3"/>
              </a:rPr>
              <a:t>“Landscape Orientation”</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Choose for Color Choice, choose “Grayscale”</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Click PRINT</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Name your pdf</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Review your pdf to see that all colors that have changed to Grayscale are distinguishable and readable.</a:t>
            </a:r>
            <a:endParaRPr b="0" lang="fr-FR" sz="1800" spc="-1" strike="noStrike">
              <a:solidFill>
                <a:srgbClr val="000000"/>
              </a:solidFill>
              <a:uFill>
                <a:solidFill>
                  <a:srgbClr val="ffffff"/>
                </a:solidFill>
              </a:uFill>
              <a:latin typeface="Arial"/>
            </a:endParaRPr>
          </a:p>
        </p:txBody>
      </p:sp>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9EED490C-E6F6-49A6-AB3C-CD3ED38665EA}"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20" name="CustomShape 2"/>
          <p:cNvSpPr/>
          <p:nvPr/>
        </p:nvSpPr>
        <p:spPr>
          <a:xfrm>
            <a:off x="457200" y="380880"/>
            <a:ext cx="8228880" cy="1218600"/>
          </a:xfrm>
          <a:prstGeom prst="rect">
            <a:avLst/>
          </a:prstGeom>
          <a:noFill/>
          <a:ln>
            <a:noFill/>
          </a:ln>
        </p:spPr>
        <p:style>
          <a:lnRef idx="0"/>
          <a:fillRef idx="0"/>
          <a:effectRef idx="0"/>
          <a:fontRef idx="minor"/>
        </p:style>
        <p:txBody>
          <a:bodyPr lIns="90000" rIns="90000" tIns="45000" bIns="45000"/>
          <a:p>
            <a:pPr>
              <a:lnSpc>
                <a:spcPct val="80000"/>
              </a:lnSpc>
            </a:pPr>
            <a:r>
              <a:rPr b="1" i="1" lang="fr-FR" sz="2800" spc="-1" strike="noStrike">
                <a:solidFill>
                  <a:srgbClr val="7f7f7f"/>
                </a:solidFill>
                <a:uFill>
                  <a:solidFill>
                    <a:srgbClr val="ffffff"/>
                  </a:solidFill>
                </a:uFill>
                <a:latin typeface="Arial"/>
                <a:ea typeface="ヒラギノ角ゴ Pro W3"/>
              </a:rPr>
              <a:t>Creating your pdf from Windows10, PowerPoint 2013 and PowerPoint 2016 using full versions of Adobe Acrobat</a:t>
            </a:r>
            <a:endParaRPr b="0" lang="fr-FR" sz="2800" spc="-1" strike="noStrike">
              <a:solidFill>
                <a:srgbClr val="000000"/>
              </a:solidFill>
              <a:uFill>
                <a:solidFill>
                  <a:srgbClr val="ffffff"/>
                </a:solidFill>
              </a:uFill>
              <a:latin typeface="Arial"/>
            </a:endParaRPr>
          </a:p>
        </p:txBody>
      </p:sp>
      <p:sp>
        <p:nvSpPr>
          <p:cNvPr id="121" name="CustomShape 3"/>
          <p:cNvSpPr/>
          <p:nvPr/>
        </p:nvSpPr>
        <p:spPr>
          <a:xfrm>
            <a:off x="380880" y="1828800"/>
            <a:ext cx="8381160" cy="4799880"/>
          </a:xfrm>
          <a:prstGeom prst="rect">
            <a:avLst/>
          </a:prstGeom>
          <a:noFill/>
          <a:ln>
            <a:noFill/>
          </a:ln>
        </p:spPr>
        <p:style>
          <a:lnRef idx="0"/>
          <a:fillRef idx="0"/>
          <a:effectRef idx="0"/>
          <a:fontRef idx="minor"/>
        </p:style>
        <p:txBody>
          <a:bodyPr lIns="90000" rIns="90000" tIns="45000" bIns="45000"/>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Click the </a:t>
            </a:r>
            <a:r>
              <a:rPr b="1" lang="fr-FR" sz="1800" spc="-1" strike="noStrike">
                <a:solidFill>
                  <a:srgbClr val="000000"/>
                </a:solidFill>
                <a:uFill>
                  <a:solidFill>
                    <a:srgbClr val="ffffff"/>
                  </a:solidFill>
                </a:uFill>
                <a:latin typeface="Arial"/>
                <a:ea typeface="ヒラギノ角ゴ Pro W3"/>
              </a:rPr>
              <a:t>File</a:t>
            </a:r>
            <a:r>
              <a:rPr b="0" lang="fr-FR" sz="1800" spc="-1" strike="noStrike">
                <a:solidFill>
                  <a:srgbClr val="000000"/>
                </a:solidFill>
                <a:uFill>
                  <a:solidFill>
                    <a:srgbClr val="ffffff"/>
                  </a:solidFill>
                </a:uFill>
                <a:latin typeface="Arial"/>
                <a:ea typeface="ヒラギノ角ゴ Pro W3"/>
              </a:rPr>
              <a:t> tab and then click </a:t>
            </a:r>
            <a:r>
              <a:rPr b="1" lang="fr-FR" sz="1800" spc="-1" strike="noStrike">
                <a:solidFill>
                  <a:srgbClr val="000000"/>
                </a:solidFill>
                <a:uFill>
                  <a:solidFill>
                    <a:srgbClr val="ffffff"/>
                  </a:solidFill>
                </a:uFill>
                <a:latin typeface="Arial"/>
                <a:ea typeface="ヒラギノ角ゴ Pro W3"/>
              </a:rPr>
              <a:t>Export</a:t>
            </a:r>
            <a:r>
              <a:rPr b="0" lang="fr-FR" sz="1800" spc="-1" strike="noStrike">
                <a:solidFill>
                  <a:srgbClr val="000000"/>
                </a:solidFill>
                <a:uFill>
                  <a:solidFill>
                    <a:srgbClr val="ffffff"/>
                  </a:solidFill>
                </a:uFill>
                <a:latin typeface="Arial"/>
                <a:ea typeface="ヒラギノ角ゴ Pro W3"/>
              </a:rPr>
              <a:t> (not </a:t>
            </a:r>
            <a:r>
              <a:rPr b="1" lang="fr-FR" sz="1800" spc="-1" strike="noStrike">
                <a:solidFill>
                  <a:srgbClr val="000000"/>
                </a:solidFill>
                <a:uFill>
                  <a:solidFill>
                    <a:srgbClr val="ffffff"/>
                  </a:solidFill>
                </a:uFill>
                <a:latin typeface="Arial"/>
                <a:ea typeface="ヒラギノ角ゴ Pro W3"/>
              </a:rPr>
              <a:t>Save As).</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Click </a:t>
            </a:r>
            <a:r>
              <a:rPr b="1" lang="fr-FR" sz="1800" spc="-1" strike="noStrike">
                <a:solidFill>
                  <a:srgbClr val="000000"/>
                </a:solidFill>
                <a:uFill>
                  <a:solidFill>
                    <a:srgbClr val="ffffff"/>
                  </a:solidFill>
                </a:uFill>
                <a:latin typeface="Arial"/>
                <a:ea typeface="ヒラギノ角ゴ Pro W3"/>
              </a:rPr>
              <a:t>Create PDF/XPS Document</a:t>
            </a:r>
            <a:r>
              <a:rPr b="0" lang="fr-FR" sz="1800" spc="-1" strike="noStrike">
                <a:solidFill>
                  <a:srgbClr val="000000"/>
                </a:solidFill>
                <a:uFill>
                  <a:solidFill>
                    <a:srgbClr val="ffffff"/>
                  </a:solidFill>
                </a:uFill>
                <a:latin typeface="Arial"/>
                <a:ea typeface="ヒラギノ角ゴ Pro W3"/>
              </a:rPr>
              <a:t>, then click </a:t>
            </a:r>
            <a:r>
              <a:rPr b="1" lang="fr-FR" sz="1800" spc="-1" strike="noStrike">
                <a:solidFill>
                  <a:srgbClr val="000000"/>
                </a:solidFill>
                <a:uFill>
                  <a:solidFill>
                    <a:srgbClr val="ffffff"/>
                  </a:solidFill>
                </a:uFill>
                <a:latin typeface="Arial"/>
                <a:ea typeface="ヒラギノ角ゴ Pro W3"/>
              </a:rPr>
              <a:t>Create PDF/XPS</a:t>
            </a:r>
            <a:r>
              <a:rPr b="0" lang="fr-FR" sz="1800" spc="-1" strike="noStrike">
                <a:solidFill>
                  <a:srgbClr val="000000"/>
                </a:solidFill>
                <a:uFill>
                  <a:solidFill>
                    <a:srgbClr val="ffffff"/>
                  </a:solidFill>
                </a:uFill>
                <a:latin typeface="Arial"/>
                <a:ea typeface="ヒラギノ角ゴ Pro W3"/>
              </a:rPr>
              <a:t>. </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In the </a:t>
            </a:r>
            <a:r>
              <a:rPr b="1" lang="fr-FR" sz="1800" spc="-1" strike="noStrike">
                <a:solidFill>
                  <a:srgbClr val="000000"/>
                </a:solidFill>
                <a:uFill>
                  <a:solidFill>
                    <a:srgbClr val="ffffff"/>
                  </a:solidFill>
                </a:uFill>
                <a:latin typeface="Arial"/>
                <a:ea typeface="ヒラギノ角ゴ Pro W3"/>
              </a:rPr>
              <a:t>Publish as PDF or XPS</a:t>
            </a:r>
            <a:r>
              <a:rPr b="0" lang="fr-FR" sz="1800" spc="-1" strike="noStrike">
                <a:solidFill>
                  <a:srgbClr val="000000"/>
                </a:solidFill>
                <a:uFill>
                  <a:solidFill>
                    <a:srgbClr val="ffffff"/>
                  </a:solidFill>
                </a:uFill>
                <a:latin typeface="Arial"/>
                <a:ea typeface="ヒラギノ角ゴ Pro W3"/>
              </a:rPr>
              <a:t> box, choose a location to save the file to. If you want it to have a different name, enter it in the </a:t>
            </a:r>
            <a:r>
              <a:rPr b="1" lang="fr-FR" sz="1800" spc="-1" strike="noStrike">
                <a:solidFill>
                  <a:srgbClr val="000000"/>
                </a:solidFill>
                <a:uFill>
                  <a:solidFill>
                    <a:srgbClr val="ffffff"/>
                  </a:solidFill>
                </a:uFill>
                <a:latin typeface="Arial"/>
                <a:ea typeface="ヒラギノ角ゴ Pro W3"/>
              </a:rPr>
              <a:t>File Name</a:t>
            </a:r>
            <a:r>
              <a:rPr b="0" lang="fr-FR" sz="1800" spc="-1" strike="noStrike">
                <a:solidFill>
                  <a:srgbClr val="000000"/>
                </a:solidFill>
                <a:uFill>
                  <a:solidFill>
                    <a:srgbClr val="ffffff"/>
                  </a:solidFill>
                </a:uFill>
                <a:latin typeface="Arial"/>
                <a:ea typeface="ヒラギノ角ゴ Pro W3"/>
              </a:rPr>
              <a:t> box.</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Click </a:t>
            </a:r>
            <a:r>
              <a:rPr b="1" lang="fr-FR" sz="1800" spc="-1" strike="noStrike">
                <a:solidFill>
                  <a:srgbClr val="000000"/>
                </a:solidFill>
                <a:uFill>
                  <a:solidFill>
                    <a:srgbClr val="ffffff"/>
                  </a:solidFill>
                </a:uFill>
                <a:latin typeface="Arial"/>
                <a:ea typeface="ヒラギノ角ゴ Pro W3"/>
              </a:rPr>
              <a:t>Options</a:t>
            </a:r>
            <a:r>
              <a:rPr b="0" lang="fr-FR" sz="1800" spc="-1" strike="noStrike">
                <a:solidFill>
                  <a:srgbClr val="000000"/>
                </a:solidFill>
                <a:uFill>
                  <a:solidFill>
                    <a:srgbClr val="ffffff"/>
                  </a:solidFill>
                </a:uFill>
                <a:latin typeface="Arial"/>
                <a:ea typeface="ヒラギノ角ゴ Pro W3"/>
              </a:rPr>
              <a:t> to set how the presentation will appear. Select the handouts option with 4 slides per page. Click </a:t>
            </a:r>
            <a:r>
              <a:rPr b="1" lang="fr-FR" sz="1800" spc="-1" strike="noStrike">
                <a:solidFill>
                  <a:srgbClr val="000000"/>
                </a:solidFill>
                <a:uFill>
                  <a:solidFill>
                    <a:srgbClr val="ffffff"/>
                  </a:solidFill>
                </a:uFill>
                <a:latin typeface="Arial"/>
                <a:ea typeface="ヒラギノ角ゴ Pro W3"/>
              </a:rPr>
              <a:t>OK </a:t>
            </a:r>
            <a:r>
              <a:rPr b="0" lang="fr-FR" sz="1800" spc="-1" strike="noStrike">
                <a:solidFill>
                  <a:srgbClr val="000000"/>
                </a:solidFill>
                <a:uFill>
                  <a:solidFill>
                    <a:srgbClr val="ffffff"/>
                  </a:solidFill>
                </a:uFill>
                <a:latin typeface="Arial"/>
                <a:ea typeface="ヒラギノ角ゴ Pro W3"/>
              </a:rPr>
              <a:t>when you’re finished to close the </a:t>
            </a:r>
            <a:r>
              <a:rPr b="1" lang="fr-FR" sz="1800" spc="-1" strike="noStrike">
                <a:solidFill>
                  <a:srgbClr val="000000"/>
                </a:solidFill>
                <a:uFill>
                  <a:solidFill>
                    <a:srgbClr val="ffffff"/>
                  </a:solidFill>
                </a:uFill>
                <a:latin typeface="Arial"/>
                <a:ea typeface="ヒラギノ角ゴ Pro W3"/>
              </a:rPr>
              <a:t>Options </a:t>
            </a:r>
            <a:r>
              <a:rPr b="0" lang="fr-FR" sz="1800" spc="-1" strike="noStrike">
                <a:solidFill>
                  <a:srgbClr val="000000"/>
                </a:solidFill>
                <a:uFill>
                  <a:solidFill>
                    <a:srgbClr val="ffffff"/>
                  </a:solidFill>
                </a:uFill>
                <a:latin typeface="Arial"/>
                <a:ea typeface="ヒラギノ角ゴ Pro W3"/>
              </a:rPr>
              <a:t>box.</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Click </a:t>
            </a:r>
            <a:r>
              <a:rPr b="1" lang="fr-FR" sz="1800" spc="-1" strike="noStrike">
                <a:solidFill>
                  <a:srgbClr val="000000"/>
                </a:solidFill>
                <a:uFill>
                  <a:solidFill>
                    <a:srgbClr val="ffffff"/>
                  </a:solidFill>
                </a:uFill>
                <a:latin typeface="Arial"/>
                <a:ea typeface="ヒラギノ角ゴ Pro W3"/>
              </a:rPr>
              <a:t>Publish.</a:t>
            </a:r>
            <a:endParaRPr b="0" lang="fr-FR" sz="1800" spc="-1" strike="noStrike">
              <a:solidFill>
                <a:srgbClr val="000000"/>
              </a:solidFill>
              <a:uFill>
                <a:solidFill>
                  <a:srgbClr val="ffffff"/>
                </a:solidFill>
              </a:uFill>
              <a:latin typeface="Arial"/>
            </a:endParaRPr>
          </a:p>
        </p:txBody>
      </p:sp>
    </p:spTree>
  </p:cSld>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7BCA510D-0BEC-407F-8371-0411AADA3DF3}"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23" name="CustomShape 2"/>
          <p:cNvSpPr/>
          <p:nvPr/>
        </p:nvSpPr>
        <p:spPr>
          <a:xfrm>
            <a:off x="152280" y="304920"/>
            <a:ext cx="8305200" cy="426636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79"/>
              </a:spcBef>
            </a:pPr>
            <a:r>
              <a:rPr b="1" i="1" lang="fr-FR" sz="2400" spc="-1" strike="noStrike">
                <a:solidFill>
                  <a:srgbClr val="be0101"/>
                </a:solidFill>
                <a:uFill>
                  <a:solidFill>
                    <a:srgbClr val="ffffff"/>
                  </a:solidFill>
                </a:uFill>
                <a:latin typeface="Arial"/>
                <a:ea typeface="ヒラギノ角ゴ Pro W3"/>
              </a:rPr>
              <a:t>ACM Copyrights &amp; Permissions Policy</a:t>
            </a:r>
            <a:endParaRPr b="0" lang="fr-FR" sz="2400" spc="-1" strike="noStrike">
              <a:solidFill>
                <a:srgbClr val="000000"/>
              </a:solidFill>
              <a:uFill>
                <a:solidFill>
                  <a:srgbClr val="ffffff"/>
                </a:solidFill>
              </a:uFill>
              <a:latin typeface="Arial"/>
            </a:endParaRPr>
          </a:p>
          <a:p>
            <a:pPr marL="343080" indent="-342360">
              <a:lnSpc>
                <a:spcPct val="100000"/>
              </a:lnSpc>
              <a:spcBef>
                <a:spcPts val="641"/>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Accepted extended abstracts, papers, and presentations will be distributed in the Conference Publications. They will also be placed in the ACM Digital Library, where they will remain accessible to thousands of researchers and practitioners worldwide. To view ACM’s copyright and permissions policy, see: </a:t>
            </a:r>
            <a:br/>
            <a:br/>
            <a:r>
              <a:rPr b="1" lang="fr-FR" sz="2000" spc="-1" strike="noStrike" u="sng">
                <a:solidFill>
                  <a:srgbClr val="0000ff"/>
                </a:solidFill>
                <a:uFill>
                  <a:solidFill>
                    <a:srgbClr val="ffffff"/>
                  </a:solidFill>
                </a:uFill>
                <a:latin typeface="Arial"/>
                <a:ea typeface="ヒラギノ角ゴ Pro W3"/>
              </a:rPr>
              <a:t>http://www.acm.org/publications/policies/copyright-and-license-forms</a:t>
            </a:r>
            <a:endParaRPr b="0" lang="fr-FR" sz="2000" spc="-1" strike="noStrike">
              <a:solidFill>
                <a:srgbClr val="000000"/>
              </a:solidFill>
              <a:uFill>
                <a:solidFill>
                  <a:srgbClr val="ffffff"/>
                </a:solidFill>
              </a:uFill>
              <a:latin typeface="Arial"/>
            </a:endParaRPr>
          </a:p>
        </p:txBody>
      </p:sp>
    </p:spTree>
  </p:cSld>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A8F44C96-4F97-4389-9177-A984215221C5}"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25" name="CustomShape 2"/>
          <p:cNvSpPr/>
          <p:nvPr/>
        </p:nvSpPr>
        <p:spPr>
          <a:xfrm>
            <a:off x="304920" y="304920"/>
            <a:ext cx="8152560" cy="640008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Please prepare your </a:t>
            </a:r>
            <a:r>
              <a:rPr b="1" lang="fr-FR" sz="2800" spc="-1" strike="noStrike">
                <a:solidFill>
                  <a:srgbClr val="be0101"/>
                </a:solidFill>
                <a:uFill>
                  <a:solidFill>
                    <a:srgbClr val="ffffff"/>
                  </a:solidFill>
                </a:uFill>
                <a:latin typeface="Arial"/>
                <a:ea typeface="ヒラギノ角ゴ Pro W3"/>
              </a:rPr>
              <a:t>GECCO’19 Tutorial </a:t>
            </a:r>
            <a:r>
              <a:rPr b="0" lang="fr-FR" sz="2800" spc="-1" strike="noStrike">
                <a:solidFill>
                  <a:srgbClr val="000000"/>
                </a:solidFill>
                <a:uFill>
                  <a:solidFill>
                    <a:srgbClr val="ffffff"/>
                  </a:solidFill>
                </a:uFill>
                <a:latin typeface="Arial"/>
                <a:ea typeface="ヒラギノ角ゴ Pro W3"/>
              </a:rPr>
              <a:t>in 4 (four) slides per US letter page landscape orientation (11x8.5 inches). US letter is a standard page size in most slide applications.</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The tutorial presentation must be in PDF format.</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Avoid adding page numbers to the final PDF.</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Fonts must be embedded.</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Then submit PDF to the Linklings Submission System at </a:t>
            </a:r>
            <a:r>
              <a:rPr b="0" lang="fr-FR" sz="2800" spc="-1" strike="noStrike" u="sng">
                <a:solidFill>
                  <a:srgbClr val="0000ff"/>
                </a:solidFill>
                <a:uFill>
                  <a:solidFill>
                    <a:srgbClr val="ffffff"/>
                  </a:solidFill>
                </a:uFill>
                <a:latin typeface="Arial"/>
                <a:ea typeface="ヒラギノ角ゴ Pro W3"/>
              </a:rPr>
              <a:t>https://ssl.linklings.net/conferences/gecco/ </a:t>
            </a:r>
            <a:endParaRPr b="0" lang="fr-FR" sz="2800" spc="-1" strike="noStrike">
              <a:solidFill>
                <a:srgbClr val="000000"/>
              </a:solidFill>
              <a:uFill>
                <a:solidFill>
                  <a:srgbClr val="ffffff"/>
                </a:solidFill>
              </a:uFill>
              <a:latin typeface="Arial"/>
            </a:endParaRPr>
          </a:p>
          <a:p>
            <a:pPr marL="457200" indent="-45648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Submission Deadline: </a:t>
            </a:r>
            <a:r>
              <a:rPr b="1" lang="fr-FR" sz="2800" spc="-1" strike="noStrike">
                <a:solidFill>
                  <a:srgbClr val="be0101"/>
                </a:solidFill>
                <a:uFill>
                  <a:solidFill>
                    <a:srgbClr val="ffffff"/>
                  </a:solidFill>
                </a:uFill>
                <a:latin typeface="Arial"/>
                <a:ea typeface="ヒラギノ角ゴ Pro W3"/>
              </a:rPr>
              <a:t>April 17, 2019</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120 SLIDE MAXIMUM </a:t>
            </a:r>
            <a:r>
              <a:rPr b="0" lang="fr-FR" sz="2800" spc="-1" strike="noStrike">
                <a:solidFill>
                  <a:srgbClr val="000000"/>
                </a:solidFill>
                <a:uFill>
                  <a:solidFill>
                    <a:srgbClr val="ffffff"/>
                  </a:solidFill>
                </a:uFill>
                <a:latin typeface="Wingdings"/>
                <a:ea typeface="ヒラギノ角ゴ Pro W3"/>
              </a:rPr>
              <a:t></a:t>
            </a:r>
            <a:r>
              <a:rPr b="0" lang="fr-FR" sz="2800" spc="-1" strike="noStrike">
                <a:solidFill>
                  <a:srgbClr val="000000"/>
                </a:solidFill>
                <a:uFill>
                  <a:solidFill>
                    <a:srgbClr val="ffffff"/>
                  </a:solidFill>
                </a:uFill>
                <a:latin typeface="Arial"/>
                <a:ea typeface="ヒラギノ角ゴ Pro W3"/>
              </a:rPr>
              <a:t> 30 pages of 4 up slides</a:t>
            </a:r>
            <a:endParaRPr b="0" lang="fr-FR" sz="2800" spc="-1" strike="noStrike">
              <a:solidFill>
                <a:srgbClr val="000000"/>
              </a:solidFill>
              <a:uFill>
                <a:solidFill>
                  <a:srgbClr val="ffffff"/>
                </a:solidFill>
              </a:uFill>
              <a:latin typeface="Arial"/>
            </a:endParaRPr>
          </a:p>
        </p:txBody>
      </p:sp>
    </p:spTree>
  </p:cSld>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12E93457-9A64-44EA-96D2-EEC6AEF7584D}"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27" name="CustomShape 2"/>
          <p:cNvSpPr/>
          <p:nvPr/>
        </p:nvSpPr>
        <p:spPr>
          <a:xfrm>
            <a:off x="304920" y="304920"/>
            <a:ext cx="8228880" cy="655236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79"/>
              </a:spcBef>
            </a:pPr>
            <a:r>
              <a:rPr b="1" i="1" lang="fr-FR" sz="2400" spc="-1" strike="noStrike">
                <a:solidFill>
                  <a:srgbClr val="be0101"/>
                </a:solidFill>
                <a:uFill>
                  <a:solidFill>
                    <a:srgbClr val="ffffff"/>
                  </a:solidFill>
                </a:uFill>
                <a:latin typeface="Arial"/>
                <a:ea typeface="ヒラギノ角ゴ Pro W3"/>
              </a:rPr>
              <a:t>Language, style, and content</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The written and spoken language is English. Spelling and punctuation may use any dialect of English (e.g., British, Canadian, US, etc.) provided this is done consistently. Hyphenation is optional. To ensure suitability for an international audience, please pay attention to the following:</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Write in a straightforward style. Use simple sentence structure. Try to avoid long sentences and complex sentence structures. Use semicolons carefully.</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Use common and basic vocabulary (e.g., use the word “unusual” rather than the word “arcane”).</a:t>
            </a:r>
            <a:endParaRPr b="0" lang="fr-FR" sz="2400" spc="-1" strike="noStrike">
              <a:solidFill>
                <a:srgbClr val="000000"/>
              </a:solidFill>
              <a:uFill>
                <a:solidFill>
                  <a:srgbClr val="ffffff"/>
                </a:solidFill>
              </a:uFill>
              <a:latin typeface="Arial"/>
            </a:endParaRPr>
          </a:p>
        </p:txBody>
      </p:sp>
    </p:spTree>
  </p:cSld>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B27EDB79-1AA8-47A2-98AF-3F6CAE338CDE}"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29" name="CustomShape 2"/>
          <p:cNvSpPr/>
          <p:nvPr/>
        </p:nvSpPr>
        <p:spPr>
          <a:xfrm>
            <a:off x="228600" y="380880"/>
            <a:ext cx="8305200" cy="632376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79"/>
              </a:spcBef>
            </a:pPr>
            <a:r>
              <a:rPr b="1" i="1" lang="fr-FR" sz="2400" spc="-1" strike="noStrike">
                <a:solidFill>
                  <a:srgbClr val="be0101"/>
                </a:solidFill>
                <a:uFill>
                  <a:solidFill>
                    <a:srgbClr val="ffffff"/>
                  </a:solidFill>
                </a:uFill>
                <a:latin typeface="Arial"/>
                <a:ea typeface="ヒラギノ角ゴ Pro W3"/>
              </a:rPr>
              <a:t>Language, style, and content (continued)</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Briefly define or explain all technical terms. The terminology common to your practice/discipline may be different in other design practices/disciplines.</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Spell out all acronyms the first time they are used in your text. For example, “World Wide Web (WWW)”.</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Explain local references (e.g., not everyone knows all city names in a particular country).</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Explain “insider” comments. Ensure that your whole audience understands any reference whose meaning you do not describe (e.g., do not assume that everyone has used a Macintosh or a particular application).</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Explain colloquial language and puns. Understanding phrases like “red herring” requires a cultural knowledge of English. Humor and irony are difficult to translate.</a:t>
            </a:r>
            <a:endParaRPr b="0" lang="fr-FR" sz="2400" spc="-1" strike="noStrike">
              <a:solidFill>
                <a:srgbClr val="000000"/>
              </a:solidFill>
              <a:uFill>
                <a:solidFill>
                  <a:srgbClr val="ffffff"/>
                </a:solidFill>
              </a:uFill>
              <a:latin typeface="Arial"/>
            </a:endParaRPr>
          </a:p>
        </p:txBody>
      </p:sp>
    </p:spTree>
  </p:cSld>
  <p:timing>
    <p:tnLst>
      <p:par>
        <p:cTn id="33" dur="indefinite" restart="never" nodeType="tmRoot">
          <p:childTnLst>
            <p:seq>
              <p:cTn id="34"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28BC963A-6E77-4E99-8A62-1C9C2C538FBF}"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31" name="CustomShape 2"/>
          <p:cNvSpPr/>
          <p:nvPr/>
        </p:nvSpPr>
        <p:spPr>
          <a:xfrm>
            <a:off x="380880" y="609480"/>
            <a:ext cx="8000280" cy="571428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79"/>
              </a:spcBef>
            </a:pPr>
            <a:r>
              <a:rPr b="1" i="1" lang="fr-FR" sz="2400" spc="-1" strike="noStrike">
                <a:solidFill>
                  <a:srgbClr val="be0101"/>
                </a:solidFill>
                <a:uFill>
                  <a:solidFill>
                    <a:srgbClr val="ffffff"/>
                  </a:solidFill>
                </a:uFill>
                <a:latin typeface="Arial"/>
                <a:ea typeface="ヒラギノ角ゴ Pro W3"/>
              </a:rPr>
              <a:t>References and Citations</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Use a numbered list of references at the end of the article, ordered alphabetically by first author, and referenced by numbers in brackets [2, 4, 5, 7]. For papers from conference proceedings, include the title of the paper and an abbreviated name of the conference (e.g., for Interact 2003 proceedings, use Proc. Interact 2003). Do not include the location of the conference or the exact date; do include the page numbers if available. See the examples of citations at the end of this document. </a:t>
            </a:r>
            <a:endParaRPr b="0" lang="fr-FR" sz="2400" spc="-1" strike="noStrike">
              <a:solidFill>
                <a:srgbClr val="000000"/>
              </a:solidFill>
              <a:uFill>
                <a:solidFill>
                  <a:srgbClr val="ffffff"/>
                </a:solidFill>
              </a:uFill>
              <a:latin typeface="Arial"/>
            </a:endParaRPr>
          </a:p>
        </p:txBody>
      </p:sp>
    </p:spTree>
  </p:cSld>
  <p:timing>
    <p:tnLst>
      <p:par>
        <p:cTn id="35" dur="indefinite" restart="never" nodeType="tmRoot">
          <p:childTnLst>
            <p:seq>
              <p:cTn id="36"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051CFAFB-49E1-4330-8E29-F1DA021F50DA}"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33" name="CustomShape 2"/>
          <p:cNvSpPr/>
          <p:nvPr/>
        </p:nvSpPr>
        <p:spPr>
          <a:xfrm>
            <a:off x="304920" y="304920"/>
            <a:ext cx="8152560" cy="640008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Please prepare your </a:t>
            </a:r>
            <a:r>
              <a:rPr b="1" lang="fr-FR" sz="2800" spc="-1" strike="noStrike">
                <a:solidFill>
                  <a:srgbClr val="be0101"/>
                </a:solidFill>
                <a:uFill>
                  <a:solidFill>
                    <a:srgbClr val="ffffff"/>
                  </a:solidFill>
                </a:uFill>
                <a:latin typeface="Arial"/>
                <a:ea typeface="ヒラギノ角ゴ Pro W3"/>
              </a:rPr>
              <a:t>GECCO’19 Tutorial </a:t>
            </a:r>
            <a:r>
              <a:rPr b="0" lang="fr-FR" sz="2800" spc="-1" strike="noStrike">
                <a:solidFill>
                  <a:srgbClr val="000000"/>
                </a:solidFill>
                <a:uFill>
                  <a:solidFill>
                    <a:srgbClr val="ffffff"/>
                  </a:solidFill>
                </a:uFill>
                <a:latin typeface="Arial"/>
                <a:ea typeface="ヒラギノ角ゴ Pro W3"/>
              </a:rPr>
              <a:t>in 4 (four) slides per US letter page landscape orientation (11x8.5 inches). US letter is a standard page size in most slide applications.</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The tutorial presentation must be in PDF format.</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Avoid adding page numbers to the final PDF.</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Fonts must be embedded.</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Then submit PDF to the Linklings Submission System at </a:t>
            </a:r>
            <a:r>
              <a:rPr b="0" lang="fr-FR" sz="2800" spc="-1" strike="noStrike" u="sng">
                <a:solidFill>
                  <a:srgbClr val="0000ff"/>
                </a:solidFill>
                <a:uFill>
                  <a:solidFill>
                    <a:srgbClr val="ffffff"/>
                  </a:solidFill>
                </a:uFill>
                <a:latin typeface="Arial"/>
                <a:ea typeface="ヒラギノ角ゴ Pro W3"/>
              </a:rPr>
              <a:t>https://ssl.linklings.net/conferences/gecco/ </a:t>
            </a:r>
            <a:endParaRPr b="0" lang="fr-FR" sz="2800" spc="-1" strike="noStrike">
              <a:solidFill>
                <a:srgbClr val="000000"/>
              </a:solidFill>
              <a:uFill>
                <a:solidFill>
                  <a:srgbClr val="ffffff"/>
                </a:solidFill>
              </a:uFill>
              <a:latin typeface="Arial"/>
            </a:endParaRPr>
          </a:p>
          <a:p>
            <a:pPr marL="457200" indent="-45648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Submission Deadline: </a:t>
            </a:r>
            <a:r>
              <a:rPr b="1" lang="fr-FR" sz="2800" spc="-1" strike="noStrike">
                <a:solidFill>
                  <a:srgbClr val="be0101"/>
                </a:solidFill>
                <a:uFill>
                  <a:solidFill>
                    <a:srgbClr val="ffffff"/>
                  </a:solidFill>
                </a:uFill>
                <a:latin typeface="Arial"/>
                <a:ea typeface="ヒラギノ角ゴ Pro W3"/>
              </a:rPr>
              <a:t>April 17, 2019</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120 SLIDE MAXIMUM </a:t>
            </a:r>
            <a:r>
              <a:rPr b="0" lang="fr-FR" sz="2800" spc="-1" strike="noStrike">
                <a:solidFill>
                  <a:srgbClr val="000000"/>
                </a:solidFill>
                <a:uFill>
                  <a:solidFill>
                    <a:srgbClr val="ffffff"/>
                  </a:solidFill>
                </a:uFill>
                <a:latin typeface="Wingdings"/>
                <a:ea typeface="ヒラギノ角ゴ Pro W3"/>
              </a:rPr>
              <a:t></a:t>
            </a:r>
            <a:r>
              <a:rPr b="0" lang="fr-FR" sz="2800" spc="-1" strike="noStrike">
                <a:solidFill>
                  <a:srgbClr val="000000"/>
                </a:solidFill>
                <a:uFill>
                  <a:solidFill>
                    <a:srgbClr val="ffffff"/>
                  </a:solidFill>
                </a:uFill>
                <a:latin typeface="Arial"/>
                <a:ea typeface="ヒラギノ角ゴ Pro W3"/>
              </a:rPr>
              <a:t> 30 pages of 4 up slides</a:t>
            </a:r>
            <a:endParaRPr b="0" lang="fr-FR" sz="2800" spc="-1" strike="noStrike">
              <a:solidFill>
                <a:srgbClr val="000000"/>
              </a:solidFill>
              <a:uFill>
                <a:solidFill>
                  <a:srgbClr val="ffffff"/>
                </a:solidFill>
              </a:uFill>
              <a:latin typeface="Arial"/>
            </a:endParaRPr>
          </a:p>
        </p:txBody>
      </p:sp>
    </p:spTree>
  </p:cSld>
  <p:timing>
    <p:tnLst>
      <p:par>
        <p:cTn id="37" dur="indefinite" restart="never" nodeType="tmRoot">
          <p:childTnLst>
            <p:seq>
              <p:cTn id="38"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CF6E83A0-91F8-4A16-8A1F-4289B54CCAB4}"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86" name="CustomShape 2"/>
          <p:cNvSpPr/>
          <p:nvPr/>
        </p:nvSpPr>
        <p:spPr>
          <a:xfrm>
            <a:off x="457200" y="1676520"/>
            <a:ext cx="6019200" cy="4799880"/>
          </a:xfrm>
          <a:prstGeom prst="rect">
            <a:avLst/>
          </a:prstGeom>
          <a:noFill/>
          <a:ln>
            <a:noFill/>
          </a:ln>
        </p:spPr>
        <p:style>
          <a:lnRef idx="0"/>
          <a:fillRef idx="0"/>
          <a:effectRef idx="0"/>
          <a:fontRef idx="minor"/>
        </p:style>
        <p:txBody>
          <a:bodyPr lIns="90000" rIns="90000" tIns="45000" bIns="45000"/>
          <a:p>
            <a:pPr marL="343080" indent="-342360">
              <a:lnSpc>
                <a:spcPct val="80000"/>
              </a:lnSpc>
              <a:spcBef>
                <a:spcPts val="400"/>
              </a:spcBef>
              <a:buClr>
                <a:srgbClr val="b60623"/>
              </a:buClr>
              <a:buFont typeface="Wingdings" charset="2"/>
              <a:buChar char=""/>
            </a:pPr>
            <a:r>
              <a:rPr b="1" lang="fr-FR" sz="2000" spc="-1" strike="noStrike">
                <a:solidFill>
                  <a:srgbClr val="000000"/>
                </a:solidFill>
                <a:uFill>
                  <a:solidFill>
                    <a:srgbClr val="ffffff"/>
                  </a:solidFill>
                </a:uFill>
                <a:latin typeface="Arial"/>
                <a:ea typeface="ヒラギノ角ゴ Pro W3"/>
              </a:rPr>
              <a:t>John D. Smith</a:t>
            </a:r>
            <a:r>
              <a:rPr b="0" lang="fr-FR" sz="2000" spc="-1" strike="noStrike">
                <a:solidFill>
                  <a:srgbClr val="000000"/>
                </a:solidFill>
                <a:uFill>
                  <a:solidFill>
                    <a:srgbClr val="ffffff"/>
                  </a:solidFill>
                </a:uFill>
                <a:latin typeface="Arial"/>
                <a:ea typeface="ヒラギノ角ゴ Pro W3"/>
              </a:rPr>
              <a:t> is an Assistant Professor at Stanford University in the Center for Computer Research in Music and Acoustics (CCRMA), and researches interactive software systems and programming languages for computer music, mobile and social music, musical interaction design, sound synthesis and visualization, new performance ensembles, and education at the intersection of computer science and music. </a:t>
            </a:r>
            <a:endParaRPr b="0" lang="fr-FR" sz="2000" spc="-1" strike="noStrike">
              <a:solidFill>
                <a:srgbClr val="000000"/>
              </a:solidFill>
              <a:uFill>
                <a:solidFill>
                  <a:srgbClr val="ffffff"/>
                </a:solidFill>
              </a:uFill>
              <a:latin typeface="Arial"/>
            </a:endParaRPr>
          </a:p>
          <a:p>
            <a:pPr marL="343080" indent="-342360">
              <a:lnSpc>
                <a:spcPct val="80000"/>
              </a:lnSpc>
              <a:spcBef>
                <a:spcPts val="641"/>
              </a:spcBef>
              <a:buClr>
                <a:srgbClr val="b60623"/>
              </a:buClr>
              <a:buFont typeface="Wingdings" charset="2"/>
              <a:buChar char=""/>
            </a:pPr>
            <a:r>
              <a:rPr b="1" lang="fr-FR" sz="2000" spc="-1" strike="noStrike">
                <a:solidFill>
                  <a:srgbClr val="000000"/>
                </a:solidFill>
                <a:uFill>
                  <a:solidFill>
                    <a:srgbClr val="ffffff"/>
                  </a:solidFill>
                </a:uFill>
                <a:latin typeface="Arial"/>
                <a:ea typeface="ヒラギノ角ゴ Pro W3"/>
              </a:rPr>
              <a:t>Jane Doe-Brown</a:t>
            </a:r>
            <a:r>
              <a:rPr b="0" lang="fr-FR" sz="2000" spc="-1" strike="noStrike">
                <a:solidFill>
                  <a:srgbClr val="000000"/>
                </a:solidFill>
                <a:uFill>
                  <a:solidFill>
                    <a:srgbClr val="ffffff"/>
                  </a:solidFill>
                </a:uFill>
                <a:latin typeface="Arial"/>
                <a:ea typeface="ヒラギノ角ゴ Pro W3"/>
              </a:rPr>
              <a:t> is Professor of Linguistics and Professor by Courtesy of Computer Science at Stanford University. Jane received a B.A in Linguistics in 1983 and a Ph.D. in Computer Science in 1992, both from the University of California at Berkeley, and taught at the University of Colorado, Boulder from 1996-2003 before coming to Stanford.</a:t>
            </a:r>
            <a:br/>
            <a:r>
              <a:rPr b="1" lang="fr-FR" sz="3200" spc="-1" strike="noStrike">
                <a:solidFill>
                  <a:srgbClr val="c00000"/>
                </a:solidFill>
                <a:uFill>
                  <a:solidFill>
                    <a:srgbClr val="ffffff"/>
                  </a:solidFill>
                </a:uFill>
                <a:latin typeface="Arial"/>
                <a:ea typeface="ヒラギノ角ゴ Pro W3"/>
              </a:rPr>
              <a:t>Photos are recommended.</a:t>
            </a:r>
            <a:endParaRPr b="0" lang="fr-FR" sz="3200" spc="-1" strike="noStrike">
              <a:solidFill>
                <a:srgbClr val="000000"/>
              </a:solidFill>
              <a:uFill>
                <a:solidFill>
                  <a:srgbClr val="ffffff"/>
                </a:solidFill>
              </a:uFill>
              <a:latin typeface="Arial"/>
            </a:endParaRPr>
          </a:p>
          <a:p>
            <a:pPr>
              <a:lnSpc>
                <a:spcPct val="100000"/>
              </a:lnSpc>
              <a:spcBef>
                <a:spcPts val="400"/>
              </a:spcBef>
            </a:pPr>
            <a:endParaRPr b="0" lang="fr-FR" sz="3200" spc="-1" strike="noStrike">
              <a:solidFill>
                <a:srgbClr val="000000"/>
              </a:solidFill>
              <a:uFill>
                <a:solidFill>
                  <a:srgbClr val="ffffff"/>
                </a:solidFill>
              </a:uFill>
              <a:latin typeface="Arial"/>
            </a:endParaRPr>
          </a:p>
        </p:txBody>
      </p:sp>
      <p:pic>
        <p:nvPicPr>
          <p:cNvPr id="87" name="Picture 4" descr=""/>
          <p:cNvPicPr/>
          <p:nvPr/>
        </p:nvPicPr>
        <p:blipFill>
          <a:blip r:embed="rId1"/>
          <a:stretch/>
        </p:blipFill>
        <p:spPr>
          <a:xfrm>
            <a:off x="6477120" y="1219320"/>
            <a:ext cx="1936080" cy="2437560"/>
          </a:xfrm>
          <a:prstGeom prst="rect">
            <a:avLst/>
          </a:prstGeom>
          <a:ln>
            <a:noFill/>
          </a:ln>
        </p:spPr>
      </p:pic>
      <p:pic>
        <p:nvPicPr>
          <p:cNvPr id="88" name="Picture 5" descr=""/>
          <p:cNvPicPr/>
          <p:nvPr/>
        </p:nvPicPr>
        <p:blipFill>
          <a:blip r:embed="rId2"/>
          <a:stretch/>
        </p:blipFill>
        <p:spPr>
          <a:xfrm>
            <a:off x="6529320" y="3835440"/>
            <a:ext cx="1883520" cy="2361600"/>
          </a:xfrm>
          <a:prstGeom prst="rect">
            <a:avLst/>
          </a:prstGeom>
          <a:ln>
            <a:noFill/>
          </a:ln>
        </p:spPr>
      </p:pic>
      <p:sp>
        <p:nvSpPr>
          <p:cNvPr id="89" name="CustomShape 3"/>
          <p:cNvSpPr/>
          <p:nvPr/>
        </p:nvSpPr>
        <p:spPr>
          <a:xfrm>
            <a:off x="380880" y="685800"/>
            <a:ext cx="8328960" cy="55620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pPr>
            <a:r>
              <a:rPr b="1" lang="fr-FR" sz="3200" spc="-1" strike="noStrike">
                <a:solidFill>
                  <a:srgbClr val="be0101"/>
                </a:solidFill>
                <a:uFill>
                  <a:solidFill>
                    <a:srgbClr val="ffffff"/>
                  </a:solidFill>
                </a:uFill>
                <a:latin typeface="Arial"/>
                <a:ea typeface="ヒラギノ角ゴ Pro W3"/>
              </a:rPr>
              <a:t>Instructors</a:t>
            </a:r>
            <a:endParaRPr b="0" lang="fr-FR" sz="3200" spc="-1" strike="noStrike">
              <a:solidFill>
                <a:srgbClr val="000000"/>
              </a:solidFill>
              <a:uFill>
                <a:solidFill>
                  <a:srgbClr val="ffffff"/>
                </a:solidFill>
              </a:uFill>
              <a:latin typeface="Arial"/>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2ED97B82-03CA-421D-8146-F11438A96411}"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35" name="CustomShape 2"/>
          <p:cNvSpPr/>
          <p:nvPr/>
        </p:nvSpPr>
        <p:spPr>
          <a:xfrm>
            <a:off x="380880" y="762120"/>
            <a:ext cx="8152560" cy="525708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479"/>
              </a:spcBef>
            </a:pPr>
            <a:r>
              <a:rPr b="1" i="1" lang="fr-FR" sz="2400" spc="-1" strike="noStrike">
                <a:solidFill>
                  <a:srgbClr val="be0101"/>
                </a:solidFill>
                <a:uFill>
                  <a:solidFill>
                    <a:srgbClr val="ffffff"/>
                  </a:solidFill>
                </a:uFill>
                <a:latin typeface="Arial"/>
                <a:ea typeface="ヒラギノ角ゴ Pro W3"/>
              </a:rPr>
              <a:t>Producing and testing PDF files</a:t>
            </a:r>
            <a:endParaRPr b="0" lang="fr-FR" sz="2400" spc="-1" strike="noStrike">
              <a:solidFill>
                <a:srgbClr val="000000"/>
              </a:solidFill>
              <a:uFill>
                <a:solidFill>
                  <a:srgbClr val="ffffff"/>
                </a:solidFill>
              </a:uFill>
              <a:latin typeface="Arial"/>
            </a:endParaRPr>
          </a:p>
          <a:p>
            <a:pPr marL="343080" indent="-342360">
              <a:lnSpc>
                <a:spcPct val="100000"/>
              </a:lnSpc>
              <a:spcBef>
                <a:spcPts val="400"/>
              </a:spcBef>
              <a:buClr>
                <a:srgbClr val="b60623"/>
              </a:buClr>
              <a:buFont typeface="Wingdings" charset="2"/>
              <a:buChar char=""/>
            </a:pPr>
            <a:r>
              <a:rPr b="0" lang="fr-FR" sz="2000" spc="-1" strike="noStrike">
                <a:solidFill>
                  <a:srgbClr val="000000"/>
                </a:solidFill>
                <a:uFill>
                  <a:solidFill>
                    <a:srgbClr val="ffffff"/>
                  </a:solidFill>
                </a:uFill>
                <a:latin typeface="Arial"/>
                <a:ea typeface="ヒラギノ角ゴ Pro W3"/>
              </a:rPr>
              <a:t>We recommend that you produce a PDF version of your submission well before the final deadline.  Your PDF file must be ACM DL Compliant. All fonts need to be embedded in the final PDF file. Avoid adding page numbers to the final PDF.</a:t>
            </a:r>
            <a:endParaRPr b="0" lang="fr-FR" sz="2000" spc="-1" strike="noStrike">
              <a:solidFill>
                <a:srgbClr val="000000"/>
              </a:solidFill>
              <a:uFill>
                <a:solidFill>
                  <a:srgbClr val="ffffff"/>
                </a:solidFill>
              </a:uFill>
              <a:latin typeface="Arial"/>
            </a:endParaRPr>
          </a:p>
          <a:p>
            <a:pPr marL="343080" indent="-342360">
              <a:lnSpc>
                <a:spcPct val="100000"/>
              </a:lnSpc>
              <a:spcBef>
                <a:spcPts val="400"/>
              </a:spcBef>
              <a:buClr>
                <a:srgbClr val="b60623"/>
              </a:buClr>
              <a:buFont typeface="Wingdings" charset="2"/>
              <a:buChar char=""/>
            </a:pPr>
            <a:r>
              <a:rPr b="0" lang="fr-FR" sz="2000" spc="-1" strike="noStrike">
                <a:solidFill>
                  <a:srgbClr val="000000"/>
                </a:solidFill>
                <a:uFill>
                  <a:solidFill>
                    <a:srgbClr val="ffffff"/>
                  </a:solidFill>
                </a:uFill>
                <a:latin typeface="Arial"/>
                <a:ea typeface="ヒラギノ角ゴ Pro W3"/>
              </a:rPr>
              <a:t>Test your PDF file by viewing or printing it with the same software we will use when we receive it, Adobe Acrobat Reader Version 7. This is widely available at no cost from [1]. Note that most reviewers will use a North American/European version of Acrobat reader, which cannot handle documents containing non-North American or non-European fonts (e.g. Asian fonts).  Please therefore do not use Asian fonts, and verify this by testing with a North American/European Acrobat reader (obtainable as above). Something as minor as including a space or punctuation character in a two-byte font can render a file unreadable. </a:t>
            </a:r>
            <a:endParaRPr b="0" lang="fr-FR" sz="2000" spc="-1" strike="noStrike">
              <a:solidFill>
                <a:srgbClr val="000000"/>
              </a:solidFill>
              <a:uFill>
                <a:solidFill>
                  <a:srgbClr val="ffffff"/>
                </a:solidFill>
              </a:uFill>
              <a:latin typeface="Arial"/>
            </a:endParaRPr>
          </a:p>
        </p:txBody>
      </p:sp>
    </p:spTree>
  </p:cSld>
  <p:timing>
    <p:tnLst>
      <p:par>
        <p:cTn id="39" dur="indefinite" restart="never" nodeType="tmRoot">
          <p:childTnLst>
            <p:seq>
              <p:cTn id="40" nodeType="mainSeq"/>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DBEB2E1C-06DB-434B-9012-C274F9FBA78F}"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37" name="CustomShape 2"/>
          <p:cNvSpPr/>
          <p:nvPr/>
        </p:nvSpPr>
        <p:spPr>
          <a:xfrm>
            <a:off x="304920" y="685800"/>
            <a:ext cx="8152560" cy="556200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561"/>
              </a:spcBef>
            </a:pPr>
            <a:r>
              <a:rPr b="1" i="1" lang="fr-FR" sz="2800" spc="-1" strike="noStrike">
                <a:solidFill>
                  <a:srgbClr val="be0101"/>
                </a:solidFill>
                <a:uFill>
                  <a:solidFill>
                    <a:srgbClr val="ffffff"/>
                  </a:solidFill>
                </a:uFill>
                <a:latin typeface="Arial"/>
                <a:ea typeface="ヒラギノ角ゴ Pro W3"/>
              </a:rPr>
              <a:t>Acknowledgements</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Times New Roman"/>
                <a:ea typeface="ヒラギノ角ゴ Pro W3"/>
              </a:rPr>
              <a:t>We thank all the volunteers, and all publications support and staff, who wrote and provided helpful comments on previous versions of this document. As well authors 1, 2, &amp; 3 gratefully acknowledge the grant from NSF (#1234-2013-ABC). Author 4 for example may want to acknowledge a supervisor/manager from their original employer. This whole paragraph is just for example … Some of the references cited in this paper are included for illustrative purposes only.</a:t>
            </a:r>
            <a:endParaRPr b="0" lang="fr-FR" sz="2800" spc="-1" strike="noStrike">
              <a:solidFill>
                <a:srgbClr val="000000"/>
              </a:solidFill>
              <a:uFill>
                <a:solidFill>
                  <a:srgbClr val="ffffff"/>
                </a:solidFill>
              </a:uFill>
              <a:latin typeface="Arial"/>
            </a:endParaRPr>
          </a:p>
        </p:txBody>
      </p:sp>
    </p:spTree>
  </p:cSld>
  <p:timing>
    <p:tnLst>
      <p:par>
        <p:cTn id="41" dur="indefinite" restart="never" nodeType="tmRoot">
          <p:childTnLst>
            <p:seq>
              <p:cTn id="42" nodeType="mainSeq"/>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F389C82E-0F53-491B-B15E-969BE9651482}"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39" name="CustomShape 2"/>
          <p:cNvSpPr/>
          <p:nvPr/>
        </p:nvSpPr>
        <p:spPr>
          <a:xfrm>
            <a:off x="304920" y="457200"/>
            <a:ext cx="8152560" cy="5942880"/>
          </a:xfrm>
          <a:prstGeom prst="rect">
            <a:avLst/>
          </a:prstGeom>
          <a:noFill/>
          <a:ln>
            <a:noFill/>
          </a:ln>
        </p:spPr>
        <p:style>
          <a:lnRef idx="0"/>
          <a:fillRef idx="0"/>
          <a:effectRef idx="0"/>
          <a:fontRef idx="minor"/>
        </p:style>
        <p:txBody>
          <a:bodyPr lIns="90000" rIns="90000" tIns="45000" bIns="45000"/>
          <a:p>
            <a:pPr marL="609480" indent="-608760">
              <a:lnSpc>
                <a:spcPct val="80000"/>
              </a:lnSpc>
              <a:spcBef>
                <a:spcPts val="479"/>
              </a:spcBef>
            </a:pPr>
            <a:r>
              <a:rPr b="1" i="1" lang="fr-FR" sz="2400" spc="-1" strike="noStrike">
                <a:solidFill>
                  <a:srgbClr val="be0101"/>
                </a:solidFill>
                <a:uFill>
                  <a:solidFill>
                    <a:srgbClr val="ffffff"/>
                  </a:solidFill>
                </a:uFill>
                <a:latin typeface="Arial"/>
                <a:ea typeface="ヒラギノ角ゴ Pro W3"/>
              </a:rPr>
              <a:t>References</a:t>
            </a:r>
            <a:endParaRPr b="0" lang="fr-FR" sz="2400" spc="-1" strike="noStrike">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b="0" lang="fr-FR" sz="2200" spc="-1" strike="noStrike">
                <a:solidFill>
                  <a:srgbClr val="000000"/>
                </a:solidFill>
                <a:uFill>
                  <a:solidFill>
                    <a:srgbClr val="ffffff"/>
                  </a:solidFill>
                </a:uFill>
                <a:latin typeface="Arial"/>
                <a:ea typeface="ヒラギノ角ゴ Pro W3"/>
              </a:rPr>
              <a:t>Allis, L.V., “Searching for Solutions in Games and Artificial Intelligence”, Ph. D. thesis, University of Limburg, Maastricht, p. 167, 1997</a:t>
            </a:r>
            <a:endParaRPr b="0" lang="fr-FR" sz="2200" spc="-1" strike="noStrike">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b="0" lang="fr-FR" sz="2200" spc="-1" strike="noStrike">
                <a:solidFill>
                  <a:srgbClr val="000000"/>
                </a:solidFill>
                <a:uFill>
                  <a:solidFill>
                    <a:srgbClr val="ffffff"/>
                  </a:solidFill>
                </a:uFill>
                <a:latin typeface="Arial"/>
                <a:ea typeface="ヒラギノ角ゴ Pro W3"/>
              </a:rPr>
              <a:t>Binkley, K., Seehart, K., and Hagiwara, M., “A Study of Artificial Neural Network Architectures for Othello Evaluation Functions</a:t>
            </a:r>
            <a:r>
              <a:rPr b="0" i="1" lang="fr-FR" sz="2200" spc="-1" strike="noStrike">
                <a:solidFill>
                  <a:srgbClr val="000000"/>
                </a:solidFill>
                <a:uFill>
                  <a:solidFill>
                    <a:srgbClr val="ffffff"/>
                  </a:solidFill>
                </a:uFill>
                <a:latin typeface="Arial"/>
                <a:ea typeface="ヒラギノ角ゴ Pro W3"/>
              </a:rPr>
              <a:t>”, Information and Media Technologies</a:t>
            </a:r>
            <a:r>
              <a:rPr b="0" lang="fr-FR" sz="2200" spc="-1" strike="noStrike">
                <a:solidFill>
                  <a:srgbClr val="000000"/>
                </a:solidFill>
                <a:uFill>
                  <a:solidFill>
                    <a:srgbClr val="ffffff"/>
                  </a:solidFill>
                </a:uFill>
                <a:latin typeface="Arial"/>
                <a:ea typeface="ヒラギノ角ゴ Pro W3"/>
              </a:rPr>
              <a:t>, vol. 2, no. 4, pp.1129-1139, 2007</a:t>
            </a:r>
            <a:endParaRPr b="0" lang="fr-FR" sz="2200" spc="-1" strike="noStrike">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b="0" lang="fr-FR" sz="2200" spc="-1" strike="noStrike">
                <a:solidFill>
                  <a:srgbClr val="000000"/>
                </a:solidFill>
                <a:uFill>
                  <a:solidFill>
                    <a:srgbClr val="ffffff"/>
                  </a:solidFill>
                </a:uFill>
                <a:latin typeface="Arial"/>
                <a:ea typeface="ヒラギノ角ゴ Pro W3"/>
              </a:rPr>
              <a:t>Bledsoe, W. W. and Browning, I. ,“Pattern recognition and reading by machine,” in </a:t>
            </a:r>
            <a:r>
              <a:rPr b="0" i="1" lang="fr-FR" sz="2200" spc="-1" strike="noStrike">
                <a:solidFill>
                  <a:srgbClr val="000000"/>
                </a:solidFill>
                <a:uFill>
                  <a:solidFill>
                    <a:srgbClr val="ffffff"/>
                  </a:solidFill>
                </a:uFill>
                <a:latin typeface="Arial"/>
                <a:ea typeface="ヒラギノ角ゴ Pro W3"/>
              </a:rPr>
              <a:t>Proceedings of the Eastern Joint Computer Conference</a:t>
            </a:r>
            <a:r>
              <a:rPr b="0" lang="fr-FR" sz="2200" spc="-1" strike="noStrike">
                <a:solidFill>
                  <a:srgbClr val="000000"/>
                </a:solidFill>
                <a:uFill>
                  <a:solidFill>
                    <a:srgbClr val="ffffff"/>
                  </a:solidFill>
                </a:uFill>
                <a:latin typeface="Arial"/>
                <a:ea typeface="ヒラギノ角ゴ Pro W3"/>
              </a:rPr>
              <a:t>,   pp. 225–232, 1959</a:t>
            </a:r>
            <a:endParaRPr b="0" lang="fr-FR" sz="2200" spc="-1" strike="noStrike">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b="0" lang="fr-FR" sz="2200" spc="-1" strike="noStrike">
                <a:solidFill>
                  <a:srgbClr val="000000"/>
                </a:solidFill>
                <a:uFill>
                  <a:solidFill>
                    <a:srgbClr val="ffffff"/>
                  </a:solidFill>
                </a:uFill>
                <a:latin typeface="Arial"/>
                <a:ea typeface="ヒラギノ角ゴ Pro W3"/>
              </a:rPr>
              <a:t>Bucci, A., and Pollack, J. B., “Focusing vs. Intransitivity”, </a:t>
            </a:r>
            <a:br/>
            <a:r>
              <a:rPr b="0" i="1" lang="fr-FR" sz="2200" spc="-1" strike="noStrike">
                <a:solidFill>
                  <a:srgbClr val="000000"/>
                </a:solidFill>
                <a:uFill>
                  <a:solidFill>
                    <a:srgbClr val="ffffff"/>
                  </a:solidFill>
                </a:uFill>
                <a:latin typeface="Arial"/>
                <a:ea typeface="ヒラギノ角ゴ Pro W3"/>
              </a:rPr>
              <a:t>Proceedings of the Genetic and Evolutionary Computation Conference</a:t>
            </a:r>
            <a:r>
              <a:rPr b="0" lang="fr-FR" sz="2200" spc="-1" strike="noStrike">
                <a:solidFill>
                  <a:srgbClr val="000000"/>
                </a:solidFill>
                <a:uFill>
                  <a:solidFill>
                    <a:srgbClr val="ffffff"/>
                  </a:solidFill>
                </a:uFill>
                <a:latin typeface="Arial"/>
                <a:ea typeface="ヒラギノ角ゴ Pro W3"/>
              </a:rPr>
              <a:t>, </a:t>
            </a:r>
            <a:r>
              <a:rPr b="0" i="1" lang="fr-FR" sz="2200" spc="-1" strike="noStrike">
                <a:solidFill>
                  <a:srgbClr val="000000"/>
                </a:solidFill>
                <a:uFill>
                  <a:solidFill>
                    <a:srgbClr val="ffffff"/>
                  </a:solidFill>
                </a:uFill>
                <a:latin typeface="Arial"/>
                <a:ea typeface="ヒラギノ角ゴ Pro W3"/>
              </a:rPr>
              <a:t>GECCO 2003, LNCS 2723</a:t>
            </a:r>
            <a:r>
              <a:rPr b="0" lang="fr-FR" sz="2200" spc="-1" strike="noStrike">
                <a:solidFill>
                  <a:srgbClr val="000000"/>
                </a:solidFill>
                <a:uFill>
                  <a:solidFill>
                    <a:srgbClr val="ffffff"/>
                  </a:solidFill>
                </a:uFill>
                <a:latin typeface="Arial"/>
                <a:ea typeface="ヒラギノ角ゴ Pro W3"/>
              </a:rPr>
              <a:t>, pp. 250-261, 2003</a:t>
            </a:r>
            <a:endParaRPr b="0" lang="fr-FR" sz="2200" spc="-1" strike="noStrike">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b="0" lang="fr-FR" sz="2200" spc="-1" strike="noStrike">
                <a:solidFill>
                  <a:srgbClr val="000000"/>
                </a:solidFill>
                <a:uFill>
                  <a:solidFill>
                    <a:srgbClr val="ffffff"/>
                  </a:solidFill>
                </a:uFill>
                <a:latin typeface="Arial"/>
                <a:ea typeface="ヒラギノ角ゴ Pro W3"/>
              </a:rPr>
              <a:t>ETC</a:t>
            </a:r>
            <a:endParaRPr b="0" lang="fr-FR" sz="2200" spc="-1" strike="noStrike">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b="0" lang="fr-FR" sz="2200" spc="-1" strike="noStrike">
                <a:solidFill>
                  <a:srgbClr val="000000"/>
                </a:solidFill>
                <a:uFill>
                  <a:solidFill>
                    <a:srgbClr val="ffffff"/>
                  </a:solidFill>
                </a:uFill>
                <a:latin typeface="Arial"/>
                <a:ea typeface="ヒラギノ角ゴ Pro W3"/>
              </a:rPr>
              <a:t>ETC</a:t>
            </a:r>
            <a:endParaRPr b="0" lang="fr-FR" sz="2200" spc="-1" strike="noStrike">
              <a:solidFill>
                <a:srgbClr val="000000"/>
              </a:solidFill>
              <a:uFill>
                <a:solidFill>
                  <a:srgbClr val="ffffff"/>
                </a:solidFill>
              </a:uFill>
              <a:latin typeface="Arial"/>
            </a:endParaRPr>
          </a:p>
        </p:txBody>
      </p:sp>
    </p:spTree>
  </p:cSld>
  <p:timing>
    <p:tnLst>
      <p:par>
        <p:cTn id="43" dur="indefinite" restart="never" nodeType="tmRoot">
          <p:childTnLst>
            <p:seq>
              <p:cTn id="4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67F2078D-ADA7-42C2-8723-B198824990E4}"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91" name="CustomShape 2"/>
          <p:cNvSpPr/>
          <p:nvPr/>
        </p:nvSpPr>
        <p:spPr>
          <a:xfrm>
            <a:off x="380880" y="457200"/>
            <a:ext cx="8370000" cy="640008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pPr>
            <a:r>
              <a:rPr b="1" lang="fr-FR" sz="3200" spc="-1" strike="noStrike">
                <a:solidFill>
                  <a:srgbClr val="be0101"/>
                </a:solidFill>
                <a:uFill>
                  <a:solidFill>
                    <a:srgbClr val="ffffff"/>
                  </a:solidFill>
                </a:uFill>
                <a:latin typeface="Arial"/>
                <a:ea typeface="ヒラギノ角ゴ Pro W3"/>
              </a:rPr>
              <a:t>Course Agenda</a:t>
            </a:r>
            <a:endParaRPr b="0" lang="fr-FR" sz="32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Introduction</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Step 1</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Step 2</a:t>
            </a:r>
            <a:endParaRPr b="0" lang="fr-FR" sz="2400" spc="-1" strike="noStrike">
              <a:solidFill>
                <a:srgbClr val="000000"/>
              </a:solidFill>
              <a:uFill>
                <a:solidFill>
                  <a:srgbClr val="ffffff"/>
                </a:solidFill>
              </a:uFill>
              <a:latin typeface="Arial"/>
            </a:endParaRPr>
          </a:p>
          <a:p>
            <a:pPr lvl="1" marL="743040" indent="-285120">
              <a:lnSpc>
                <a:spcPct val="100000"/>
              </a:lnSpc>
              <a:spcBef>
                <a:spcPts val="479"/>
              </a:spcBef>
              <a:buClr>
                <a:srgbClr val="000000"/>
              </a:buClr>
              <a:buFont typeface="Symbol"/>
              <a:buChar char=""/>
            </a:pPr>
            <a:r>
              <a:rPr b="0" lang="fr-FR" sz="2400" spc="-1" strike="noStrike">
                <a:solidFill>
                  <a:srgbClr val="000000"/>
                </a:solidFill>
                <a:uFill>
                  <a:solidFill>
                    <a:srgbClr val="ffffff"/>
                  </a:solidFill>
                </a:uFill>
                <a:latin typeface="Arial"/>
                <a:ea typeface="ヒラギノ角ゴ Pro W3"/>
              </a:rPr>
              <a:t>Clustering</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Step 3</a:t>
            </a:r>
            <a:endParaRPr b="0" lang="fr-FR" sz="2400" spc="-1" strike="noStrike">
              <a:solidFill>
                <a:srgbClr val="000000"/>
              </a:solidFill>
              <a:uFill>
                <a:solidFill>
                  <a:srgbClr val="ffffff"/>
                </a:solidFill>
              </a:uFill>
              <a:latin typeface="Arial"/>
            </a:endParaRPr>
          </a:p>
          <a:p>
            <a:pPr lvl="1" marL="743040" indent="-285120">
              <a:lnSpc>
                <a:spcPct val="100000"/>
              </a:lnSpc>
              <a:spcBef>
                <a:spcPts val="479"/>
              </a:spcBef>
              <a:buClr>
                <a:srgbClr val="000000"/>
              </a:buClr>
              <a:buFont typeface="Symbol"/>
              <a:buChar char=""/>
            </a:pPr>
            <a:r>
              <a:rPr b="0" lang="fr-FR" sz="2400" spc="-1" strike="noStrike">
                <a:solidFill>
                  <a:srgbClr val="000000"/>
                </a:solidFill>
                <a:uFill>
                  <a:solidFill>
                    <a:srgbClr val="ffffff"/>
                  </a:solidFill>
                </a:uFill>
                <a:latin typeface="Arial"/>
                <a:ea typeface="ヒラギノ角ゴ Pro W3"/>
              </a:rPr>
              <a:t>Sample Graphs</a:t>
            </a:r>
            <a:endParaRPr b="0" lang="fr-FR" sz="2400" spc="-1" strike="noStrike">
              <a:solidFill>
                <a:srgbClr val="000000"/>
              </a:solidFill>
              <a:uFill>
                <a:solidFill>
                  <a:srgbClr val="ffffff"/>
                </a:solidFill>
              </a:uFill>
              <a:latin typeface="Arial"/>
            </a:endParaRPr>
          </a:p>
          <a:p>
            <a:pPr lvl="1" marL="743040" indent="-285120">
              <a:lnSpc>
                <a:spcPct val="100000"/>
              </a:lnSpc>
              <a:spcBef>
                <a:spcPts val="479"/>
              </a:spcBef>
              <a:buClr>
                <a:srgbClr val="000000"/>
              </a:buClr>
              <a:buFont typeface="Symbol"/>
              <a:buChar char=""/>
            </a:pPr>
            <a:r>
              <a:rPr b="0" lang="fr-FR" sz="2400" spc="-1" strike="noStrike">
                <a:solidFill>
                  <a:srgbClr val="000000"/>
                </a:solidFill>
                <a:uFill>
                  <a:solidFill>
                    <a:srgbClr val="ffffff"/>
                  </a:solidFill>
                </a:uFill>
                <a:latin typeface="Arial"/>
                <a:ea typeface="ヒラギノ角ゴ Pro W3"/>
              </a:rPr>
              <a:t>Sample Table</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Step 4</a:t>
            </a:r>
            <a:endParaRPr b="0" lang="fr-FR" sz="2400" spc="-1" strike="noStrike">
              <a:solidFill>
                <a:srgbClr val="000000"/>
              </a:solidFill>
              <a:uFill>
                <a:solidFill>
                  <a:srgbClr val="ffffff"/>
                </a:solidFill>
              </a:uFill>
              <a:latin typeface="Arial"/>
            </a:endParaRPr>
          </a:p>
          <a:p>
            <a:pPr lvl="1" marL="743040" indent="-285120">
              <a:lnSpc>
                <a:spcPct val="100000"/>
              </a:lnSpc>
              <a:spcBef>
                <a:spcPts val="479"/>
              </a:spcBef>
              <a:buClr>
                <a:srgbClr val="000000"/>
              </a:buClr>
              <a:buFont typeface="Symbol"/>
              <a:buChar char=""/>
            </a:pPr>
            <a:r>
              <a:rPr b="0" lang="fr-FR" sz="2400" spc="-1" strike="noStrike">
                <a:solidFill>
                  <a:srgbClr val="000000"/>
                </a:solidFill>
                <a:uFill>
                  <a:solidFill>
                    <a:srgbClr val="ffffff"/>
                  </a:solidFill>
                </a:uFill>
                <a:latin typeface="Arial"/>
                <a:ea typeface="ヒラギノ角ゴ Pro W3"/>
              </a:rPr>
              <a:t>Networks</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Step 5</a:t>
            </a:r>
            <a:endParaRPr b="0" lang="fr-FR" sz="2400" spc="-1" strike="noStrike">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b="0" lang="fr-FR" sz="2400" spc="-1" strike="noStrike">
                <a:solidFill>
                  <a:srgbClr val="000000"/>
                </a:solidFill>
                <a:uFill>
                  <a:solidFill>
                    <a:srgbClr val="ffffff"/>
                  </a:solidFill>
                </a:uFill>
                <a:latin typeface="Arial"/>
                <a:ea typeface="ヒラギノ角ゴ Pro W3"/>
              </a:rPr>
              <a:t>Overview, Examples, Questions &amp; Discussion</a:t>
            </a:r>
            <a:endParaRPr b="0" lang="fr-FR" sz="2400" spc="-1" strike="noStrike">
              <a:solidFill>
                <a:srgbClr val="000000"/>
              </a:solidFill>
              <a:uFill>
                <a:solidFill>
                  <a:srgbClr val="ffffff"/>
                </a:solidFill>
              </a:uFill>
              <a:latin typeface="Arial"/>
            </a:endParaRPr>
          </a:p>
        </p:txBody>
      </p:sp>
      <p:pic>
        <p:nvPicPr>
          <p:cNvPr id="92" name="" descr=""/>
          <p:cNvPicPr/>
          <p:nvPr/>
        </p:nvPicPr>
        <p:blipFill>
          <a:blip r:embed="rId1"/>
          <a:stretch/>
        </p:blipFill>
        <p:spPr>
          <a:xfrm>
            <a:off x="6939720" y="72000"/>
            <a:ext cx="2132280" cy="1656000"/>
          </a:xfrm>
          <a:prstGeom prst="rect">
            <a:avLst/>
          </a:prstGeom>
          <a:ln>
            <a:noFill/>
          </a:ln>
        </p:spPr>
      </p:pic>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F37BA1F4-883F-4A27-9A32-680A4BB9A137}"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94" name="CustomShape 2"/>
          <p:cNvSpPr/>
          <p:nvPr/>
        </p:nvSpPr>
        <p:spPr>
          <a:xfrm>
            <a:off x="304920" y="228600"/>
            <a:ext cx="8252640" cy="5028480"/>
          </a:xfrm>
          <a:prstGeom prst="rect">
            <a:avLst/>
          </a:prstGeom>
          <a:noFill/>
          <a:ln>
            <a:noFill/>
          </a:ln>
        </p:spPr>
        <p:style>
          <a:lnRef idx="0"/>
          <a:fillRef idx="0"/>
          <a:effectRef idx="0"/>
          <a:fontRef idx="minor"/>
        </p:style>
        <p:txBody>
          <a:bodyPr lIns="90000" rIns="90000" tIns="45000" bIns="45000"/>
          <a:p>
            <a:pPr marL="343080" indent="-342360">
              <a:lnSpc>
                <a:spcPct val="80000"/>
              </a:lnSpc>
              <a:spcBef>
                <a:spcPts val="641"/>
              </a:spcBef>
            </a:pPr>
            <a:r>
              <a:rPr b="1" i="1" lang="fr-FR" sz="3200" spc="-1" strike="noStrike">
                <a:solidFill>
                  <a:srgbClr val="be0101"/>
                </a:solidFill>
                <a:uFill>
                  <a:solidFill>
                    <a:srgbClr val="ffffff"/>
                  </a:solidFill>
                </a:uFill>
                <a:latin typeface="Arial"/>
                <a:ea typeface="ヒラギノ角ゴ Pro W3"/>
              </a:rPr>
              <a:t>Images &amp; Figures Recommendations</a:t>
            </a:r>
            <a:br/>
            <a:endParaRPr b="0" lang="fr-FR" sz="3200" spc="-1" strike="noStrike">
              <a:solidFill>
                <a:srgbClr val="000000"/>
              </a:solidFill>
              <a:uFill>
                <a:solidFill>
                  <a:srgbClr val="ffffff"/>
                </a:solidFill>
              </a:uFill>
              <a:latin typeface="Arial"/>
            </a:endParaRPr>
          </a:p>
          <a:p>
            <a:pPr marL="343080" indent="-342360">
              <a:lnSpc>
                <a:spcPct val="80000"/>
              </a:lnSpc>
              <a:spcBef>
                <a:spcPts val="400"/>
              </a:spcBef>
              <a:spcAft>
                <a:spcPts val="1199"/>
              </a:spcAft>
              <a:buClr>
                <a:srgbClr val="b60623"/>
              </a:buClr>
              <a:buFont typeface="Wingdings" charset="2"/>
              <a:buChar char=""/>
            </a:pPr>
            <a:r>
              <a:rPr b="1" lang="fr-FR" sz="2000" spc="-1" strike="noStrike">
                <a:solidFill>
                  <a:srgbClr val="000000"/>
                </a:solidFill>
                <a:uFill>
                  <a:solidFill>
                    <a:srgbClr val="ffffff"/>
                  </a:solidFill>
                </a:uFill>
                <a:latin typeface="Arial"/>
                <a:ea typeface="ヒラギノ角ゴ Pro W3"/>
              </a:rPr>
              <a:t>Colors and Black &amp; White (Gray Scale) Print Testing. </a:t>
            </a:r>
            <a:r>
              <a:rPr b="0" lang="fr-FR" sz="2000" spc="-1" strike="noStrike">
                <a:solidFill>
                  <a:srgbClr val="000000"/>
                </a:solidFill>
                <a:uFill>
                  <a:solidFill>
                    <a:srgbClr val="ffffff"/>
                  </a:solidFill>
                </a:uFill>
                <a:latin typeface="Arial"/>
                <a:ea typeface="ヒラギノ角ゴ Pro W3"/>
              </a:rPr>
              <a:t>If you have any images in color, please print your paper out in black and white to ensure that the tones and screens used in your images or figures reproduce well in black and white, too.</a:t>
            </a:r>
            <a:r>
              <a:rPr b="1" lang="fr-FR" sz="2000" spc="-1" strike="noStrike">
                <a:solidFill>
                  <a:srgbClr val="000000"/>
                </a:solidFill>
                <a:uFill>
                  <a:solidFill>
                    <a:srgbClr val="ffffff"/>
                  </a:solidFill>
                </a:uFill>
                <a:latin typeface="Arial"/>
                <a:ea typeface="ヒラギノ角ゴ Pro W3"/>
              </a:rPr>
              <a:t> </a:t>
            </a:r>
            <a:endParaRPr b="0" lang="fr-FR" sz="2000" spc="-1" strike="noStrike">
              <a:solidFill>
                <a:srgbClr val="000000"/>
              </a:solidFill>
              <a:uFill>
                <a:solidFill>
                  <a:srgbClr val="ffffff"/>
                </a:solidFill>
              </a:uFill>
              <a:latin typeface="Arial"/>
            </a:endParaRPr>
          </a:p>
          <a:p>
            <a:pPr marL="343080" indent="-342360">
              <a:lnSpc>
                <a:spcPct val="80000"/>
              </a:lnSpc>
              <a:spcBef>
                <a:spcPts val="400"/>
              </a:spcBef>
              <a:spcAft>
                <a:spcPts val="1199"/>
              </a:spcAft>
              <a:buClr>
                <a:srgbClr val="b60623"/>
              </a:buClr>
              <a:buFont typeface="Wingdings" charset="2"/>
              <a:buChar char=""/>
            </a:pPr>
            <a:r>
              <a:rPr b="1" lang="fr-FR" sz="2000" spc="-1" strike="noStrike">
                <a:solidFill>
                  <a:srgbClr val="000000"/>
                </a:solidFill>
                <a:uFill>
                  <a:solidFill>
                    <a:srgbClr val="ffffff"/>
                  </a:solidFill>
                </a:uFill>
                <a:latin typeface="Arial"/>
                <a:ea typeface="ヒラギノ角ゴ Pro W3"/>
              </a:rPr>
              <a:t>Resolution &amp; CMYK: </a:t>
            </a:r>
            <a:r>
              <a:rPr b="0" lang="fr-FR" sz="2000" spc="-1" strike="noStrike">
                <a:solidFill>
                  <a:srgbClr val="000000"/>
                </a:solidFill>
                <a:uFill>
                  <a:solidFill>
                    <a:srgbClr val="ffffff"/>
                  </a:solidFill>
                </a:uFill>
                <a:latin typeface="Arial"/>
                <a:ea typeface="ヒラギノ角ゴ Pro W3"/>
              </a:rPr>
              <a:t>Images in your document should be at least 300 or 600 dpi for quality reproduction and saved as .tif images (or other compatible format that supports print quality resolution). When creating or revising your images for inclusion in the paper, we recommend choosing CMYK (and not RGB) as the color profile.</a:t>
            </a:r>
            <a:endParaRPr b="0" lang="fr-FR" sz="2000" spc="-1" strike="noStrike">
              <a:solidFill>
                <a:srgbClr val="000000"/>
              </a:solidFill>
              <a:uFill>
                <a:solidFill>
                  <a:srgbClr val="ffffff"/>
                </a:solidFill>
              </a:uFill>
              <a:latin typeface="Arial"/>
            </a:endParaRPr>
          </a:p>
          <a:p>
            <a:pPr marL="343080" indent="-342360">
              <a:lnSpc>
                <a:spcPct val="80000"/>
              </a:lnSpc>
              <a:spcBef>
                <a:spcPts val="479"/>
              </a:spcBef>
              <a:spcAft>
                <a:spcPts val="1199"/>
              </a:spcAft>
              <a:buClr>
                <a:srgbClr val="b60623"/>
              </a:buClr>
              <a:buFont typeface="Wingdings" charset="2"/>
              <a:buChar char=""/>
            </a:pPr>
            <a:r>
              <a:rPr b="1" lang="fr-FR" sz="2000" spc="-1" strike="noStrike">
                <a:solidFill>
                  <a:srgbClr val="000000"/>
                </a:solidFill>
                <a:uFill>
                  <a:solidFill>
                    <a:srgbClr val="ffffff"/>
                  </a:solidFill>
                </a:uFill>
                <a:latin typeface="Arial"/>
                <a:ea typeface="ヒラギノ角ゴ Pro W3"/>
              </a:rPr>
              <a:t>Rules/Lines: </a:t>
            </a:r>
            <a:r>
              <a:rPr b="0" lang="fr-FR" sz="2000" spc="-1" strike="noStrike">
                <a:solidFill>
                  <a:srgbClr val="000000"/>
                </a:solidFill>
                <a:uFill>
                  <a:solidFill>
                    <a:srgbClr val="ffffff"/>
                  </a:solidFill>
                </a:uFill>
                <a:latin typeface="Arial"/>
                <a:ea typeface="ヒラギノ角ゴ Pro W3"/>
              </a:rPr>
              <a:t>Rules used in your graphs, tables, or charts must be at least 0.5+ pt. and black for quality reproduction. Finer lines and points less than this size will not reproduce well, even if you can see them on your laser printed hardcopy -- your laser printers have a far lower resolution than the imagesetters that will be used.</a:t>
            </a:r>
            <a:r>
              <a:rPr b="0" lang="fr-FR" sz="2400" spc="-1" strike="noStrike">
                <a:solidFill>
                  <a:srgbClr val="000000"/>
                </a:solidFill>
                <a:uFill>
                  <a:solidFill>
                    <a:srgbClr val="ffffff"/>
                  </a:solidFill>
                </a:uFill>
                <a:latin typeface="Arial"/>
                <a:ea typeface="ヒラギノ角ゴ Pro W3"/>
              </a:rPr>
              <a:t> </a:t>
            </a:r>
            <a:endParaRPr b="0" lang="fr-FR" sz="2400" spc="-1" strike="noStrike">
              <a:solidFill>
                <a:srgbClr val="000000"/>
              </a:solidFill>
              <a:uFill>
                <a:solidFill>
                  <a:srgbClr val="ffffff"/>
                </a:solidFill>
              </a:uFill>
              <a:latin typeface="Arial"/>
            </a:endParaRPr>
          </a:p>
        </p:txBody>
      </p:sp>
      <p:pic>
        <p:nvPicPr>
          <p:cNvPr id="95" name="" descr=""/>
          <p:cNvPicPr/>
          <p:nvPr/>
        </p:nvPicPr>
        <p:blipFill>
          <a:blip r:embed="rId1"/>
          <a:stretch/>
        </p:blipFill>
        <p:spPr>
          <a:xfrm>
            <a:off x="6408000" y="5156280"/>
            <a:ext cx="2190960" cy="1701720"/>
          </a:xfrm>
          <a:prstGeom prst="rect">
            <a:avLst/>
          </a:prstGeom>
          <a:ln>
            <a:noFill/>
          </a:ln>
        </p:spPr>
      </p:pic>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25D50646-173E-4FEC-87AB-7560AC070EE1}"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97" name="CustomShape 2"/>
          <p:cNvSpPr/>
          <p:nvPr/>
        </p:nvSpPr>
        <p:spPr>
          <a:xfrm>
            <a:off x="228600" y="152280"/>
            <a:ext cx="8305200" cy="6476400"/>
          </a:xfrm>
          <a:prstGeom prst="rect">
            <a:avLst/>
          </a:prstGeom>
          <a:noFill/>
          <a:ln>
            <a:noFill/>
          </a:ln>
        </p:spPr>
        <p:style>
          <a:lnRef idx="0"/>
          <a:fillRef idx="0"/>
          <a:effectRef idx="0"/>
          <a:fontRef idx="minor"/>
        </p:style>
        <p:txBody>
          <a:bodyPr lIns="90000" rIns="90000" tIns="45000" bIns="45000"/>
          <a:p>
            <a:pPr marL="343080" indent="-342360">
              <a:lnSpc>
                <a:spcPct val="100000"/>
              </a:lnSpc>
            </a:pPr>
            <a:r>
              <a:rPr b="1" i="1" lang="fr-FR" sz="2000" spc="-1" strike="noStrike">
                <a:solidFill>
                  <a:srgbClr val="be0101"/>
                </a:solidFill>
                <a:uFill>
                  <a:solidFill>
                    <a:srgbClr val="ffffff"/>
                  </a:solidFill>
                </a:uFill>
                <a:latin typeface="Arial"/>
                <a:ea typeface="ヒラギノ角ゴ Pro W3"/>
              </a:rPr>
              <a:t>Images &amp; Figures Recommendations (Continued)</a:t>
            </a:r>
            <a:endParaRPr b="0" lang="fr-FR" sz="2000" spc="-1" strike="noStrike">
              <a:solidFill>
                <a:srgbClr val="000000"/>
              </a:solidFill>
              <a:uFill>
                <a:solidFill>
                  <a:srgbClr val="ffffff"/>
                </a:solidFill>
              </a:uFill>
              <a:latin typeface="Arial"/>
            </a:endParaRPr>
          </a:p>
          <a:p>
            <a:pPr marL="343080" indent="-342360">
              <a:lnSpc>
                <a:spcPct val="100000"/>
              </a:lnSpc>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TIF (EPS) vs JPG (JPEG) images. </a:t>
            </a:r>
            <a:r>
              <a:rPr b="0" lang="fr-FR" sz="1800" spc="-1" strike="noStrike">
                <a:solidFill>
                  <a:srgbClr val="000000"/>
                </a:solidFill>
                <a:uFill>
                  <a:solidFill>
                    <a:srgbClr val="ffffff"/>
                  </a:solidFill>
                </a:uFill>
                <a:latin typeface="Arial"/>
                <a:ea typeface="ヒラギノ角ゴ Pro W3"/>
              </a:rPr>
              <a:t>TIFs are preferred for press applications where quality takes priority over file size. When TIFs are compressed (LZW compression option when saving out of Photoshop, for example), no image data is lost, thus ensuring maximum quality. A JPEG is a compressed image format designed to keep the file size small, which makes it ideal for use in web graphics.To do this, the JPEG format actually deletes image data from the image. The higher the level of compression, the more data is removed. This is referred to as a lossy compression system. On a printout, the removed data tends to show up as blocky areas of a solid color. At higher resolutions (a minimum of 200 dpi), there's usually enough data in the JPEG file for the compression artifacts to be very noticeable.</a:t>
            </a:r>
            <a:endParaRPr b="0" lang="fr-FR" sz="1800" spc="-1" strike="noStrike">
              <a:solidFill>
                <a:srgbClr val="000000"/>
              </a:solidFill>
              <a:uFill>
                <a:solidFill>
                  <a:srgbClr val="ffffff"/>
                </a:solidFill>
              </a:uFill>
              <a:latin typeface="Arial"/>
            </a:endParaRPr>
          </a:p>
          <a:p>
            <a:pPr marL="343080" indent="-342360">
              <a:lnSpc>
                <a:spcPct val="100000"/>
              </a:lnSpc>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Fonts:</a:t>
            </a:r>
            <a:r>
              <a:rPr b="0" lang="fr-FR" sz="1800" spc="-1" strike="noStrike">
                <a:solidFill>
                  <a:srgbClr val="000000"/>
                </a:solidFill>
                <a:uFill>
                  <a:solidFill>
                    <a:srgbClr val="ffffff"/>
                  </a:solidFill>
                </a:uFill>
                <a:latin typeface="Arial"/>
                <a:ea typeface="ヒラギノ角ゴ Pro W3"/>
              </a:rPr>
              <a:t> If your figure uses custom or any non-standard font, the characters may appear differently when printed in the proceedings. Remember to check your figure creation that all fonts are embedded or included in the figure correctly.</a:t>
            </a:r>
            <a:endParaRPr b="0" lang="fr-FR" sz="1800" spc="-1" strike="noStrike">
              <a:solidFill>
                <a:srgbClr val="000000"/>
              </a:solidFill>
              <a:uFill>
                <a:solidFill>
                  <a:srgbClr val="ffffff"/>
                </a:solidFill>
              </a:uFill>
              <a:latin typeface="Arial"/>
            </a:endParaRPr>
          </a:p>
          <a:p>
            <a:pPr marL="343080" indent="-342360">
              <a:lnSpc>
                <a:spcPct val="100000"/>
              </a:lnSpc>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Transparencies:</a:t>
            </a:r>
            <a:r>
              <a:rPr b="0" lang="fr-FR" sz="1800" spc="-1" strike="noStrike">
                <a:solidFill>
                  <a:srgbClr val="000000"/>
                </a:solidFill>
                <a:uFill>
                  <a:solidFill>
                    <a:srgbClr val="ffffff"/>
                  </a:solidFill>
                </a:uFill>
                <a:latin typeface="Arial"/>
                <a:ea typeface="ヒラギノ角ゴ Pro W3"/>
              </a:rPr>
              <a:t> If a figure or image is assembled from multiple images, the images must be embedded, layers flattened or grouped together properly in the file, not lined. </a:t>
            </a:r>
            <a:r>
              <a:rPr b="1" i="1" lang="fr-FR" sz="2400" spc="-1" strike="noStrike">
                <a:solidFill>
                  <a:srgbClr val="b60623"/>
                </a:solidFill>
                <a:uFill>
                  <a:solidFill>
                    <a:srgbClr val="ffffff"/>
                  </a:solidFill>
                </a:uFill>
                <a:latin typeface="Arial"/>
                <a:ea typeface="ヒラギノ角ゴ Pro W3"/>
              </a:rPr>
              <a:t>Transparencies need be flattened.</a:t>
            </a:r>
            <a:endParaRPr b="0" lang="fr-FR" sz="2400" spc="-1" strike="noStrike">
              <a:solidFill>
                <a:srgbClr val="000000"/>
              </a:solidFill>
              <a:uFill>
                <a:solidFill>
                  <a:srgbClr val="ffffff"/>
                </a:solidFill>
              </a:uFill>
              <a:latin typeface="Arial"/>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628814CA-F17A-4D52-9F91-F6858802DE72}"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99" name="CustomShape 2"/>
          <p:cNvSpPr/>
          <p:nvPr/>
        </p:nvSpPr>
        <p:spPr>
          <a:xfrm>
            <a:off x="304920" y="380880"/>
            <a:ext cx="8152560" cy="632376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Please prepare your </a:t>
            </a:r>
            <a:r>
              <a:rPr b="1" lang="fr-FR" sz="2800" spc="-1" strike="noStrike">
                <a:solidFill>
                  <a:srgbClr val="be0101"/>
                </a:solidFill>
                <a:uFill>
                  <a:solidFill>
                    <a:srgbClr val="ffffff"/>
                  </a:solidFill>
                </a:uFill>
                <a:latin typeface="Arial"/>
                <a:ea typeface="ヒラギノ角ゴ Pro W3"/>
              </a:rPr>
              <a:t>GECCO’19 Tutorial </a:t>
            </a:r>
            <a:r>
              <a:rPr b="0" lang="fr-FR" sz="2800" spc="-1" strike="noStrike">
                <a:solidFill>
                  <a:srgbClr val="000000"/>
                </a:solidFill>
                <a:uFill>
                  <a:solidFill>
                    <a:srgbClr val="ffffff"/>
                  </a:solidFill>
                </a:uFill>
                <a:latin typeface="Arial"/>
                <a:ea typeface="ヒラギノ角ゴ Pro W3"/>
              </a:rPr>
              <a:t>in 4 (four) slides per US letter page landscape orientation (11x8.5 inches). US letter is a standard page size in most slide applications.</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The tutorial presentation must be in PDF format.</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Avoid adding page numbers to the final PDF.</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Fonts must be embedded.</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Then submit PDF to the Linklings Submission System at </a:t>
            </a:r>
            <a:r>
              <a:rPr b="0" lang="fr-FR" sz="2800" spc="-1" strike="noStrike" u="sng">
                <a:solidFill>
                  <a:srgbClr val="0000ff"/>
                </a:solidFill>
                <a:uFill>
                  <a:solidFill>
                    <a:srgbClr val="ffffff"/>
                  </a:solidFill>
                </a:uFill>
                <a:latin typeface="Arial"/>
                <a:ea typeface="ヒラギノ角ゴ Pro W3"/>
              </a:rPr>
              <a:t>https://ssl.linklings.net/conferences/gecco/ </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Submission Deadline: </a:t>
            </a:r>
            <a:r>
              <a:rPr b="1" lang="fr-FR" sz="2800" spc="-1" strike="noStrike">
                <a:solidFill>
                  <a:srgbClr val="be0101"/>
                </a:solidFill>
                <a:uFill>
                  <a:solidFill>
                    <a:srgbClr val="ffffff"/>
                  </a:solidFill>
                </a:uFill>
                <a:latin typeface="Arial"/>
                <a:ea typeface="ヒラギノ角ゴ Pro W3"/>
              </a:rPr>
              <a:t>April 17, 2019</a:t>
            </a:r>
            <a:endParaRPr b="0" lang="fr-FR" sz="2800" spc="-1" strike="noStrike">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b="0" lang="fr-FR" sz="2800" spc="-1" strike="noStrike">
                <a:solidFill>
                  <a:srgbClr val="000000"/>
                </a:solidFill>
                <a:uFill>
                  <a:solidFill>
                    <a:srgbClr val="ffffff"/>
                  </a:solidFill>
                </a:uFill>
                <a:latin typeface="Arial"/>
                <a:ea typeface="ヒラギノ角ゴ Pro W3"/>
              </a:rPr>
              <a:t>120 SLIDE MAXIMUM </a:t>
            </a:r>
            <a:r>
              <a:rPr b="0" lang="fr-FR" sz="2800" spc="-1" strike="noStrike">
                <a:solidFill>
                  <a:srgbClr val="000000"/>
                </a:solidFill>
                <a:uFill>
                  <a:solidFill>
                    <a:srgbClr val="ffffff"/>
                  </a:solidFill>
                </a:uFill>
                <a:latin typeface="Wingdings"/>
                <a:ea typeface="ヒラギノ角ゴ Pro W3"/>
              </a:rPr>
              <a:t></a:t>
            </a:r>
            <a:r>
              <a:rPr b="0" lang="fr-FR" sz="2800" spc="-1" strike="noStrike">
                <a:solidFill>
                  <a:srgbClr val="000000"/>
                </a:solidFill>
                <a:uFill>
                  <a:solidFill>
                    <a:srgbClr val="ffffff"/>
                  </a:solidFill>
                </a:uFill>
                <a:latin typeface="Arial"/>
                <a:ea typeface="ヒラギノ角ゴ Pro W3"/>
              </a:rPr>
              <a:t> 30 pages of 4 up slides</a:t>
            </a:r>
            <a:endParaRPr b="0" lang="fr-FR" sz="2800" spc="-1" strike="noStrike">
              <a:solidFill>
                <a:srgbClr val="000000"/>
              </a:solidFill>
              <a:uFill>
                <a:solidFill>
                  <a:srgbClr val="ffffff"/>
                </a:solidFill>
              </a:uFill>
              <a:latin typeface="Arial"/>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91E6AE73-BABA-46BC-ABFD-BB23AD2EA686}"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01" name="CustomShape 2"/>
          <p:cNvSpPr/>
          <p:nvPr/>
        </p:nvSpPr>
        <p:spPr>
          <a:xfrm>
            <a:off x="457200" y="380880"/>
            <a:ext cx="8228880" cy="1218600"/>
          </a:xfrm>
          <a:prstGeom prst="rect">
            <a:avLst/>
          </a:prstGeom>
          <a:noFill/>
          <a:ln>
            <a:noFill/>
          </a:ln>
        </p:spPr>
        <p:style>
          <a:lnRef idx="0"/>
          <a:fillRef idx="0"/>
          <a:effectRef idx="0"/>
          <a:fontRef idx="minor"/>
        </p:style>
        <p:txBody>
          <a:bodyPr lIns="90000" rIns="90000" tIns="45000" bIns="45000"/>
          <a:p>
            <a:pPr>
              <a:lnSpc>
                <a:spcPct val="80000"/>
              </a:lnSpc>
            </a:pPr>
            <a:r>
              <a:rPr b="1" i="1" lang="fr-FR" sz="2800" spc="-1" strike="noStrike">
                <a:solidFill>
                  <a:srgbClr val="7f7f7f"/>
                </a:solidFill>
                <a:uFill>
                  <a:solidFill>
                    <a:srgbClr val="ffffff"/>
                  </a:solidFill>
                </a:uFill>
                <a:latin typeface="Arial"/>
                <a:ea typeface="ヒラギノ角ゴ Pro W3"/>
              </a:rPr>
              <a:t>Creating your pdf from Windows7, PowerPoint 2010 using full versions of Adobe Acrobat</a:t>
            </a:r>
            <a:endParaRPr b="0" lang="fr-FR" sz="2800" spc="-1" strike="noStrike">
              <a:solidFill>
                <a:srgbClr val="000000"/>
              </a:solidFill>
              <a:uFill>
                <a:solidFill>
                  <a:srgbClr val="ffffff"/>
                </a:solidFill>
              </a:uFill>
              <a:latin typeface="Arial"/>
            </a:endParaRPr>
          </a:p>
        </p:txBody>
      </p:sp>
      <p:sp>
        <p:nvSpPr>
          <p:cNvPr id="102" name="CustomShape 3"/>
          <p:cNvSpPr/>
          <p:nvPr/>
        </p:nvSpPr>
        <p:spPr>
          <a:xfrm>
            <a:off x="380880" y="1828800"/>
            <a:ext cx="4114080" cy="4799880"/>
          </a:xfrm>
          <a:prstGeom prst="rect">
            <a:avLst/>
          </a:prstGeom>
          <a:noFill/>
          <a:ln>
            <a:noFill/>
          </a:ln>
        </p:spPr>
        <p:style>
          <a:lnRef idx="0"/>
          <a:fillRef idx="0"/>
          <a:effectRef idx="0"/>
          <a:fontRef idx="minor"/>
        </p:style>
        <p:txBody>
          <a:bodyPr lIns="90000" rIns="90000" tIns="45000" bIns="45000"/>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Control+P  --or– File (drag down) to Print</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Under Printer (Choose Adobe PDF)</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Click “Printer Properties”</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Click the tab “Layout”, under Layout</a:t>
            </a:r>
            <a:br/>
            <a:r>
              <a:rPr b="1" lang="fr-FR" sz="1800" spc="-1" strike="noStrike">
                <a:solidFill>
                  <a:srgbClr val="000000"/>
                </a:solidFill>
                <a:uFill>
                  <a:solidFill>
                    <a:srgbClr val="ffffff"/>
                  </a:solidFill>
                </a:uFill>
                <a:latin typeface="Arial"/>
                <a:ea typeface="ヒラギノ角ゴ Pro W3"/>
              </a:rPr>
              <a:t>For “Orientation” choose “Portrait”</a:t>
            </a:r>
            <a:br/>
            <a:r>
              <a:rPr b="1" lang="fr-FR" sz="1800" spc="-1" strike="noStrike">
                <a:solidFill>
                  <a:srgbClr val="000000"/>
                </a:solidFill>
                <a:uFill>
                  <a:solidFill>
                    <a:srgbClr val="ffffff"/>
                  </a:solidFill>
                </a:uFill>
                <a:latin typeface="Arial"/>
                <a:ea typeface="ヒラギノ角ゴ Pro W3"/>
              </a:rPr>
              <a:t>Click “Advanced”, under “Paper/Output” &amp; “Paper Size” choose “US Letter”</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Click OK, </a:t>
            </a:r>
            <a:r>
              <a:rPr b="0" lang="fr-FR" sz="1800" spc="-1" strike="noStrike">
                <a:solidFill>
                  <a:srgbClr val="000000"/>
                </a:solidFill>
                <a:uFill>
                  <a:solidFill>
                    <a:srgbClr val="ffffff"/>
                  </a:solidFill>
                </a:uFill>
                <a:latin typeface="Arial"/>
                <a:ea typeface="ヒラギノ角ゴ Pro W3"/>
              </a:rPr>
              <a:t>next screen </a:t>
            </a:r>
            <a:r>
              <a:rPr b="1" lang="fr-FR" sz="1800" spc="-1" strike="noStrike">
                <a:solidFill>
                  <a:srgbClr val="000000"/>
                </a:solidFill>
                <a:uFill>
                  <a:solidFill>
                    <a:srgbClr val="ffffff"/>
                  </a:solidFill>
                </a:uFill>
                <a:latin typeface="Arial"/>
                <a:ea typeface="ヒラギノ角ゴ Pro W3"/>
              </a:rPr>
              <a:t>Click OK</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On the Print Menu </a:t>
            </a:r>
            <a:r>
              <a:rPr b="1" lang="fr-FR" sz="1800" spc="-1" strike="noStrike">
                <a:solidFill>
                  <a:srgbClr val="000000"/>
                </a:solidFill>
                <a:uFill>
                  <a:solidFill>
                    <a:srgbClr val="ffffff"/>
                  </a:solidFill>
                </a:uFill>
                <a:latin typeface="Arial"/>
                <a:ea typeface="ヒラギノ角ゴ Pro W3"/>
              </a:rPr>
              <a:t>“Settings”</a:t>
            </a:r>
            <a:endParaRPr b="0" lang="fr-FR" sz="1800" spc="-1" strike="noStrike">
              <a:solidFill>
                <a:srgbClr val="000000"/>
              </a:solidFill>
              <a:uFill>
                <a:solidFill>
                  <a:srgbClr val="ffffff"/>
                </a:solidFill>
              </a:uFill>
              <a:latin typeface="Arial"/>
            </a:endParaRPr>
          </a:p>
        </p:txBody>
      </p:sp>
      <p:sp>
        <p:nvSpPr>
          <p:cNvPr id="103" name="CustomShape 4"/>
          <p:cNvSpPr/>
          <p:nvPr/>
        </p:nvSpPr>
        <p:spPr>
          <a:xfrm>
            <a:off x="4648320" y="1828800"/>
            <a:ext cx="4190400" cy="4952160"/>
          </a:xfrm>
          <a:prstGeom prst="rect">
            <a:avLst/>
          </a:prstGeom>
          <a:noFill/>
          <a:ln>
            <a:noFill/>
          </a:ln>
        </p:spPr>
        <p:style>
          <a:lnRef idx="0"/>
          <a:fillRef idx="0"/>
          <a:effectRef idx="0"/>
          <a:fontRef idx="minor"/>
        </p:style>
        <p:txBody>
          <a:bodyPr lIns="90000" rIns="90000" tIns="45000" bIns="45000"/>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Under Slides, </a:t>
            </a:r>
            <a:r>
              <a:rPr b="1" lang="fr-FR" sz="1800" spc="-1" strike="noStrike">
                <a:solidFill>
                  <a:srgbClr val="000000"/>
                </a:solidFill>
                <a:uFill>
                  <a:solidFill>
                    <a:srgbClr val="ffffff"/>
                  </a:solidFill>
                </a:uFill>
                <a:latin typeface="Arial"/>
                <a:ea typeface="ヒラギノ角ゴ Pro W3"/>
              </a:rPr>
              <a:t>make these choices and checks:</a:t>
            </a:r>
            <a:br/>
            <a:r>
              <a:rPr b="1" lang="fr-FR" sz="1800" spc="-1" strike="noStrike">
                <a:solidFill>
                  <a:srgbClr val="000000"/>
                </a:solidFill>
                <a:uFill>
                  <a:solidFill>
                    <a:srgbClr val="ffffff"/>
                  </a:solidFill>
                </a:uFill>
                <a:latin typeface="Arial"/>
                <a:ea typeface="ヒラギノ角ゴ Pro W3"/>
              </a:rPr>
              <a:t>4 slide handout</a:t>
            </a:r>
            <a:br/>
            <a:r>
              <a:rPr b="0" lang="fr-FR" sz="1800" spc="-1" strike="noStrike">
                <a:solidFill>
                  <a:srgbClr val="000000"/>
                </a:solidFill>
                <a:uFill>
                  <a:solidFill>
                    <a:srgbClr val="ffffff"/>
                  </a:solidFill>
                </a:uFill>
                <a:latin typeface="Arial"/>
                <a:ea typeface="ヒラギノ角ゴ Pro W3"/>
              </a:rPr>
              <a:t>uncheck</a:t>
            </a:r>
            <a:r>
              <a:rPr b="1" lang="fr-FR" sz="1800" spc="-1" strike="noStrike">
                <a:solidFill>
                  <a:srgbClr val="000000"/>
                </a:solidFill>
                <a:uFill>
                  <a:solidFill>
                    <a:srgbClr val="ffffff"/>
                  </a:solidFill>
                </a:uFill>
                <a:latin typeface="Arial"/>
                <a:ea typeface="ヒラギノ角ゴ Pro W3"/>
              </a:rPr>
              <a:t> “Frame Slides”</a:t>
            </a:r>
            <a:br/>
            <a:r>
              <a:rPr b="0" lang="fr-FR" sz="1800" spc="-1" strike="noStrike">
                <a:solidFill>
                  <a:srgbClr val="000000"/>
                </a:solidFill>
                <a:uFill>
                  <a:solidFill>
                    <a:srgbClr val="ffffff"/>
                  </a:solidFill>
                </a:uFill>
                <a:latin typeface="Arial"/>
                <a:ea typeface="ヒラギノ角ゴ Pro W3"/>
              </a:rPr>
              <a:t>check </a:t>
            </a:r>
            <a:r>
              <a:rPr b="1" lang="fr-FR" sz="1800" spc="-1" strike="noStrike">
                <a:solidFill>
                  <a:srgbClr val="000000"/>
                </a:solidFill>
                <a:uFill>
                  <a:solidFill>
                    <a:srgbClr val="ffffff"/>
                  </a:solidFill>
                </a:uFill>
                <a:latin typeface="Arial"/>
                <a:ea typeface="ヒラギノ角ゴ Pro W3"/>
              </a:rPr>
              <a:t>“Scale to Fit”</a:t>
            </a:r>
            <a:br/>
            <a:r>
              <a:rPr b="0" lang="fr-FR" sz="1800" spc="-1" strike="noStrike">
                <a:solidFill>
                  <a:srgbClr val="000000"/>
                </a:solidFill>
                <a:uFill>
                  <a:solidFill>
                    <a:srgbClr val="ffffff"/>
                  </a:solidFill>
                </a:uFill>
                <a:latin typeface="Arial"/>
                <a:ea typeface="ヒラギノ角ゴ Pro W3"/>
              </a:rPr>
              <a:t>check</a:t>
            </a:r>
            <a:r>
              <a:rPr b="1" lang="fr-FR" sz="1800" spc="-1" strike="noStrike">
                <a:solidFill>
                  <a:srgbClr val="000000"/>
                </a:solidFill>
                <a:uFill>
                  <a:solidFill>
                    <a:srgbClr val="ffffff"/>
                  </a:solidFill>
                </a:uFill>
                <a:latin typeface="Arial"/>
                <a:ea typeface="ヒラギノ角ゴ Pro W3"/>
              </a:rPr>
              <a:t> “High Quality”</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Choose</a:t>
            </a:r>
            <a:r>
              <a:rPr b="1" lang="fr-FR" sz="1800" spc="-1" strike="noStrike">
                <a:solidFill>
                  <a:srgbClr val="000000"/>
                </a:solidFill>
                <a:uFill>
                  <a:solidFill>
                    <a:srgbClr val="ffffff"/>
                  </a:solidFill>
                </a:uFill>
                <a:latin typeface="Arial"/>
                <a:ea typeface="ヒラギノ角ゴ Pro W3"/>
              </a:rPr>
              <a:t> “Collated 1,2,3   1,2,3</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Choose </a:t>
            </a:r>
            <a:r>
              <a:rPr b="1" lang="fr-FR" sz="1800" spc="-1" strike="noStrike">
                <a:solidFill>
                  <a:srgbClr val="000000"/>
                </a:solidFill>
                <a:uFill>
                  <a:solidFill>
                    <a:srgbClr val="ffffff"/>
                  </a:solidFill>
                </a:uFill>
                <a:latin typeface="Arial"/>
                <a:ea typeface="ヒラギノ角ゴ Pro W3"/>
              </a:rPr>
              <a:t>“Landscape Orientation”</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Choose for Color Choice, choose “Grayscale”</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Click PRINT</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1" lang="fr-FR" sz="1800" spc="-1" strike="noStrike">
                <a:solidFill>
                  <a:srgbClr val="000000"/>
                </a:solidFill>
                <a:uFill>
                  <a:solidFill>
                    <a:srgbClr val="ffffff"/>
                  </a:solidFill>
                </a:uFill>
                <a:latin typeface="Arial"/>
                <a:ea typeface="ヒラギノ角ゴ Pro W3"/>
              </a:rPr>
              <a:t>Name your pdf</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Review your pdf to see that all colors that have changed to Grayscale are distinguishable and readable.</a:t>
            </a:r>
            <a:endParaRPr b="0" lang="fr-FR" sz="1800" spc="-1" strike="noStrike">
              <a:solidFill>
                <a:srgbClr val="000000"/>
              </a:solidFill>
              <a:uFill>
                <a:solidFill>
                  <a:srgbClr val="ffffff"/>
                </a:solidFill>
              </a:uFill>
              <a:latin typeface="Arial"/>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1B2CB854-947B-4530-8574-1039BBF639B3}"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05" name="CustomShape 2"/>
          <p:cNvSpPr/>
          <p:nvPr/>
        </p:nvSpPr>
        <p:spPr>
          <a:xfrm>
            <a:off x="457200" y="380880"/>
            <a:ext cx="8228880" cy="1218600"/>
          </a:xfrm>
          <a:prstGeom prst="rect">
            <a:avLst/>
          </a:prstGeom>
          <a:noFill/>
          <a:ln>
            <a:noFill/>
          </a:ln>
        </p:spPr>
        <p:style>
          <a:lnRef idx="0"/>
          <a:fillRef idx="0"/>
          <a:effectRef idx="0"/>
          <a:fontRef idx="minor"/>
        </p:style>
        <p:txBody>
          <a:bodyPr lIns="90000" rIns="90000" tIns="45000" bIns="45000"/>
          <a:p>
            <a:pPr>
              <a:lnSpc>
                <a:spcPct val="80000"/>
              </a:lnSpc>
            </a:pPr>
            <a:r>
              <a:rPr b="1" i="1" lang="fr-FR" sz="2800" spc="-1" strike="noStrike">
                <a:solidFill>
                  <a:srgbClr val="7f7f7f"/>
                </a:solidFill>
                <a:uFill>
                  <a:solidFill>
                    <a:srgbClr val="ffffff"/>
                  </a:solidFill>
                </a:uFill>
                <a:latin typeface="Arial"/>
                <a:ea typeface="ヒラギノ角ゴ Pro W3"/>
              </a:rPr>
              <a:t>Creating your pdf from Windows10, PowerPoint 2013 and PowerPoint 2016 using full versions of Adobe Acrobat</a:t>
            </a:r>
            <a:endParaRPr b="0" lang="fr-FR" sz="2800" spc="-1" strike="noStrike">
              <a:solidFill>
                <a:srgbClr val="000000"/>
              </a:solidFill>
              <a:uFill>
                <a:solidFill>
                  <a:srgbClr val="ffffff"/>
                </a:solidFill>
              </a:uFill>
              <a:latin typeface="Arial"/>
            </a:endParaRPr>
          </a:p>
        </p:txBody>
      </p:sp>
      <p:sp>
        <p:nvSpPr>
          <p:cNvPr id="106" name="CustomShape 3"/>
          <p:cNvSpPr/>
          <p:nvPr/>
        </p:nvSpPr>
        <p:spPr>
          <a:xfrm>
            <a:off x="380880" y="1828800"/>
            <a:ext cx="8381160" cy="4799880"/>
          </a:xfrm>
          <a:prstGeom prst="rect">
            <a:avLst/>
          </a:prstGeom>
          <a:noFill/>
          <a:ln>
            <a:noFill/>
          </a:ln>
        </p:spPr>
        <p:style>
          <a:lnRef idx="0"/>
          <a:fillRef idx="0"/>
          <a:effectRef idx="0"/>
          <a:fontRef idx="minor"/>
        </p:style>
        <p:txBody>
          <a:bodyPr lIns="90000" rIns="90000" tIns="45000" bIns="45000"/>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Click the </a:t>
            </a:r>
            <a:r>
              <a:rPr b="1" lang="fr-FR" sz="1800" spc="-1" strike="noStrike">
                <a:solidFill>
                  <a:srgbClr val="000000"/>
                </a:solidFill>
                <a:uFill>
                  <a:solidFill>
                    <a:srgbClr val="ffffff"/>
                  </a:solidFill>
                </a:uFill>
                <a:latin typeface="Arial"/>
                <a:ea typeface="ヒラギノ角ゴ Pro W3"/>
              </a:rPr>
              <a:t>File</a:t>
            </a:r>
            <a:r>
              <a:rPr b="0" lang="fr-FR" sz="1800" spc="-1" strike="noStrike">
                <a:solidFill>
                  <a:srgbClr val="000000"/>
                </a:solidFill>
                <a:uFill>
                  <a:solidFill>
                    <a:srgbClr val="ffffff"/>
                  </a:solidFill>
                </a:uFill>
                <a:latin typeface="Arial"/>
                <a:ea typeface="ヒラギノ角ゴ Pro W3"/>
              </a:rPr>
              <a:t> tab and then click </a:t>
            </a:r>
            <a:r>
              <a:rPr b="1" lang="fr-FR" sz="1800" spc="-1" strike="noStrike">
                <a:solidFill>
                  <a:srgbClr val="000000"/>
                </a:solidFill>
                <a:uFill>
                  <a:solidFill>
                    <a:srgbClr val="ffffff"/>
                  </a:solidFill>
                </a:uFill>
                <a:latin typeface="Arial"/>
                <a:ea typeface="ヒラギノ角ゴ Pro W3"/>
              </a:rPr>
              <a:t>Export</a:t>
            </a:r>
            <a:r>
              <a:rPr b="0" lang="fr-FR" sz="1800" spc="-1" strike="noStrike">
                <a:solidFill>
                  <a:srgbClr val="000000"/>
                </a:solidFill>
                <a:uFill>
                  <a:solidFill>
                    <a:srgbClr val="ffffff"/>
                  </a:solidFill>
                </a:uFill>
                <a:latin typeface="Arial"/>
                <a:ea typeface="ヒラギノ角ゴ Pro W3"/>
              </a:rPr>
              <a:t> (not </a:t>
            </a:r>
            <a:r>
              <a:rPr b="1" lang="fr-FR" sz="1800" spc="-1" strike="noStrike">
                <a:solidFill>
                  <a:srgbClr val="000000"/>
                </a:solidFill>
                <a:uFill>
                  <a:solidFill>
                    <a:srgbClr val="ffffff"/>
                  </a:solidFill>
                </a:uFill>
                <a:latin typeface="Arial"/>
                <a:ea typeface="ヒラギノ角ゴ Pro W3"/>
              </a:rPr>
              <a:t>Save As).</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Click </a:t>
            </a:r>
            <a:r>
              <a:rPr b="1" lang="fr-FR" sz="1800" spc="-1" strike="noStrike">
                <a:solidFill>
                  <a:srgbClr val="000000"/>
                </a:solidFill>
                <a:uFill>
                  <a:solidFill>
                    <a:srgbClr val="ffffff"/>
                  </a:solidFill>
                </a:uFill>
                <a:latin typeface="Arial"/>
                <a:ea typeface="ヒラギノ角ゴ Pro W3"/>
              </a:rPr>
              <a:t>Create PDF/XPS Document</a:t>
            </a:r>
            <a:r>
              <a:rPr b="0" lang="fr-FR" sz="1800" spc="-1" strike="noStrike">
                <a:solidFill>
                  <a:srgbClr val="000000"/>
                </a:solidFill>
                <a:uFill>
                  <a:solidFill>
                    <a:srgbClr val="ffffff"/>
                  </a:solidFill>
                </a:uFill>
                <a:latin typeface="Arial"/>
                <a:ea typeface="ヒラギノ角ゴ Pro W3"/>
              </a:rPr>
              <a:t>, then click </a:t>
            </a:r>
            <a:r>
              <a:rPr b="1" lang="fr-FR" sz="1800" spc="-1" strike="noStrike">
                <a:solidFill>
                  <a:srgbClr val="000000"/>
                </a:solidFill>
                <a:uFill>
                  <a:solidFill>
                    <a:srgbClr val="ffffff"/>
                  </a:solidFill>
                </a:uFill>
                <a:latin typeface="Arial"/>
                <a:ea typeface="ヒラギノ角ゴ Pro W3"/>
              </a:rPr>
              <a:t>Create PDF/XPS</a:t>
            </a:r>
            <a:r>
              <a:rPr b="0" lang="fr-FR" sz="1800" spc="-1" strike="noStrike">
                <a:solidFill>
                  <a:srgbClr val="000000"/>
                </a:solidFill>
                <a:uFill>
                  <a:solidFill>
                    <a:srgbClr val="ffffff"/>
                  </a:solidFill>
                </a:uFill>
                <a:latin typeface="Arial"/>
                <a:ea typeface="ヒラギノ角ゴ Pro W3"/>
              </a:rPr>
              <a:t>. </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In the </a:t>
            </a:r>
            <a:r>
              <a:rPr b="1" lang="fr-FR" sz="1800" spc="-1" strike="noStrike">
                <a:solidFill>
                  <a:srgbClr val="000000"/>
                </a:solidFill>
                <a:uFill>
                  <a:solidFill>
                    <a:srgbClr val="ffffff"/>
                  </a:solidFill>
                </a:uFill>
                <a:latin typeface="Arial"/>
                <a:ea typeface="ヒラギノ角ゴ Pro W3"/>
              </a:rPr>
              <a:t>Publish as PDF or XPS</a:t>
            </a:r>
            <a:r>
              <a:rPr b="0" lang="fr-FR" sz="1800" spc="-1" strike="noStrike">
                <a:solidFill>
                  <a:srgbClr val="000000"/>
                </a:solidFill>
                <a:uFill>
                  <a:solidFill>
                    <a:srgbClr val="ffffff"/>
                  </a:solidFill>
                </a:uFill>
                <a:latin typeface="Arial"/>
                <a:ea typeface="ヒラギノ角ゴ Pro W3"/>
              </a:rPr>
              <a:t> box, choose a location to save the file to. If you want it to have a different name, enter it in the </a:t>
            </a:r>
            <a:r>
              <a:rPr b="1" lang="fr-FR" sz="1800" spc="-1" strike="noStrike">
                <a:solidFill>
                  <a:srgbClr val="000000"/>
                </a:solidFill>
                <a:uFill>
                  <a:solidFill>
                    <a:srgbClr val="ffffff"/>
                  </a:solidFill>
                </a:uFill>
                <a:latin typeface="Arial"/>
                <a:ea typeface="ヒラギノ角ゴ Pro W3"/>
              </a:rPr>
              <a:t>File Name</a:t>
            </a:r>
            <a:r>
              <a:rPr b="0" lang="fr-FR" sz="1800" spc="-1" strike="noStrike">
                <a:solidFill>
                  <a:srgbClr val="000000"/>
                </a:solidFill>
                <a:uFill>
                  <a:solidFill>
                    <a:srgbClr val="ffffff"/>
                  </a:solidFill>
                </a:uFill>
                <a:latin typeface="Arial"/>
                <a:ea typeface="ヒラギノ角ゴ Pro W3"/>
              </a:rPr>
              <a:t> box.</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Click </a:t>
            </a:r>
            <a:r>
              <a:rPr b="1" lang="fr-FR" sz="1800" spc="-1" strike="noStrike">
                <a:solidFill>
                  <a:srgbClr val="000000"/>
                </a:solidFill>
                <a:uFill>
                  <a:solidFill>
                    <a:srgbClr val="ffffff"/>
                  </a:solidFill>
                </a:uFill>
                <a:latin typeface="Arial"/>
                <a:ea typeface="ヒラギノ角ゴ Pro W3"/>
              </a:rPr>
              <a:t>Options</a:t>
            </a:r>
            <a:r>
              <a:rPr b="0" lang="fr-FR" sz="1800" spc="-1" strike="noStrike">
                <a:solidFill>
                  <a:srgbClr val="000000"/>
                </a:solidFill>
                <a:uFill>
                  <a:solidFill>
                    <a:srgbClr val="ffffff"/>
                  </a:solidFill>
                </a:uFill>
                <a:latin typeface="Arial"/>
                <a:ea typeface="ヒラギノ角ゴ Pro W3"/>
              </a:rPr>
              <a:t> to set how the presentation will appear. Select the handouts option with 4 slides per page. Click </a:t>
            </a:r>
            <a:r>
              <a:rPr b="1" lang="fr-FR" sz="1800" spc="-1" strike="noStrike">
                <a:solidFill>
                  <a:srgbClr val="000000"/>
                </a:solidFill>
                <a:uFill>
                  <a:solidFill>
                    <a:srgbClr val="ffffff"/>
                  </a:solidFill>
                </a:uFill>
                <a:latin typeface="Arial"/>
                <a:ea typeface="ヒラギノ角ゴ Pro W3"/>
              </a:rPr>
              <a:t>OK </a:t>
            </a:r>
            <a:r>
              <a:rPr b="0" lang="fr-FR" sz="1800" spc="-1" strike="noStrike">
                <a:solidFill>
                  <a:srgbClr val="000000"/>
                </a:solidFill>
                <a:uFill>
                  <a:solidFill>
                    <a:srgbClr val="ffffff"/>
                  </a:solidFill>
                </a:uFill>
                <a:latin typeface="Arial"/>
                <a:ea typeface="ヒラギノ角ゴ Pro W3"/>
              </a:rPr>
              <a:t>when you’re finished to close the </a:t>
            </a:r>
            <a:r>
              <a:rPr b="1" lang="fr-FR" sz="1800" spc="-1" strike="noStrike">
                <a:solidFill>
                  <a:srgbClr val="000000"/>
                </a:solidFill>
                <a:uFill>
                  <a:solidFill>
                    <a:srgbClr val="ffffff"/>
                  </a:solidFill>
                </a:uFill>
                <a:latin typeface="Arial"/>
                <a:ea typeface="ヒラギノ角ゴ Pro W3"/>
              </a:rPr>
              <a:t>Options </a:t>
            </a:r>
            <a:r>
              <a:rPr b="0" lang="fr-FR" sz="1800" spc="-1" strike="noStrike">
                <a:solidFill>
                  <a:srgbClr val="000000"/>
                </a:solidFill>
                <a:uFill>
                  <a:solidFill>
                    <a:srgbClr val="ffffff"/>
                  </a:solidFill>
                </a:uFill>
                <a:latin typeface="Arial"/>
                <a:ea typeface="ヒラギノ角ゴ Pro W3"/>
              </a:rPr>
              <a:t>box.</a:t>
            </a:r>
            <a:endParaRPr b="0" lang="fr-FR" sz="1800" spc="-1" strike="noStrike">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b="0" lang="fr-FR" sz="1800" spc="-1" strike="noStrike">
                <a:solidFill>
                  <a:srgbClr val="000000"/>
                </a:solidFill>
                <a:uFill>
                  <a:solidFill>
                    <a:srgbClr val="ffffff"/>
                  </a:solidFill>
                </a:uFill>
                <a:latin typeface="Arial"/>
                <a:ea typeface="ヒラギノ角ゴ Pro W3"/>
              </a:rPr>
              <a:t>Click </a:t>
            </a:r>
            <a:r>
              <a:rPr b="1" lang="fr-FR" sz="1800" spc="-1" strike="noStrike">
                <a:solidFill>
                  <a:srgbClr val="000000"/>
                </a:solidFill>
                <a:uFill>
                  <a:solidFill>
                    <a:srgbClr val="ffffff"/>
                  </a:solidFill>
                </a:uFill>
                <a:latin typeface="Arial"/>
                <a:ea typeface="ヒラギノ角ゴ Pro W3"/>
              </a:rPr>
              <a:t>Publish.</a:t>
            </a:r>
            <a:endParaRPr b="0" lang="fr-FR" sz="1800" spc="-1" strike="noStrike">
              <a:solidFill>
                <a:srgbClr val="000000"/>
              </a:solidFill>
              <a:uFill>
                <a:solidFill>
                  <a:srgbClr val="ffffff"/>
                </a:solidFill>
              </a:uFill>
              <a:latin typeface="Arial"/>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CustomShape 1"/>
          <p:cNvSpPr/>
          <p:nvPr/>
        </p:nvSpPr>
        <p:spPr>
          <a:xfrm>
            <a:off x="380880" y="6324480"/>
            <a:ext cx="8533800" cy="456480"/>
          </a:xfrm>
          <a:prstGeom prst="rect">
            <a:avLst/>
          </a:prstGeom>
          <a:noFill/>
          <a:ln w="9360">
            <a:noFill/>
          </a:ln>
        </p:spPr>
        <p:style>
          <a:lnRef idx="0"/>
          <a:fillRef idx="0"/>
          <a:effectRef idx="0"/>
          <a:fontRef idx="minor"/>
        </p:style>
        <p:txBody>
          <a:bodyPr lIns="90000" rIns="90000" tIns="45000" bIns="45000" anchor="b"/>
          <a:p>
            <a:pPr algn="r">
              <a:lnSpc>
                <a:spcPct val="100000"/>
              </a:lnSpc>
            </a:pPr>
            <a:fld id="{6E598B49-7A32-4161-9B18-512B88F72E14}" type="slidenum">
              <a:rPr b="0" lang="fr-FR" sz="1400" spc="-1" strike="noStrike">
                <a:solidFill>
                  <a:srgbClr val="000000"/>
                </a:solidFill>
                <a:uFill>
                  <a:solidFill>
                    <a:srgbClr val="ffffff"/>
                  </a:solidFill>
                </a:uFill>
                <a:latin typeface="Times New Roman"/>
                <a:ea typeface="ヒラギノ角ゴ Pro W3"/>
              </a:rPr>
              <a:t>1</a:t>
            </a:fld>
            <a:endParaRPr b="0" lang="fr-FR" sz="1400" spc="-1" strike="noStrike">
              <a:solidFill>
                <a:srgbClr val="000000"/>
              </a:solidFill>
              <a:uFill>
                <a:solidFill>
                  <a:srgbClr val="ffffff"/>
                </a:solidFill>
              </a:uFill>
              <a:latin typeface="Arial"/>
            </a:endParaRPr>
          </a:p>
        </p:txBody>
      </p:sp>
      <p:sp>
        <p:nvSpPr>
          <p:cNvPr id="108" name="CustomShape 2"/>
          <p:cNvSpPr/>
          <p:nvPr/>
        </p:nvSpPr>
        <p:spPr>
          <a:xfrm>
            <a:off x="457200" y="533520"/>
            <a:ext cx="7619400" cy="5714280"/>
          </a:xfrm>
          <a:prstGeom prst="rect">
            <a:avLst/>
          </a:prstGeom>
          <a:noFill/>
          <a:ln>
            <a:noFill/>
          </a:ln>
        </p:spPr>
        <p:style>
          <a:lnRef idx="0"/>
          <a:fillRef idx="0"/>
          <a:effectRef idx="0"/>
          <a:fontRef idx="minor"/>
        </p:style>
        <p:txBody>
          <a:bodyPr lIns="90000" rIns="90000" tIns="45000" bIns="45000"/>
          <a:p>
            <a:pPr marL="343080" indent="-342360">
              <a:lnSpc>
                <a:spcPct val="100000"/>
              </a:lnSpc>
              <a:spcBef>
                <a:spcPts val="641"/>
              </a:spcBef>
            </a:pPr>
            <a:r>
              <a:rPr b="1" i="1" lang="fr-FR" sz="3200" spc="-1" strike="noStrike">
                <a:solidFill>
                  <a:srgbClr val="be0101"/>
                </a:solidFill>
                <a:uFill>
                  <a:solidFill>
                    <a:srgbClr val="ffffff"/>
                  </a:solidFill>
                </a:uFill>
                <a:latin typeface="Arial"/>
                <a:ea typeface="ヒラギノ角ゴ Pro W3"/>
              </a:rPr>
              <a:t>Font Recommendations</a:t>
            </a:r>
            <a:endParaRPr b="0" lang="fr-FR" sz="3200" spc="-1" strike="noStrike">
              <a:solidFill>
                <a:srgbClr val="000000"/>
              </a:solidFill>
              <a:uFill>
                <a:solidFill>
                  <a:srgbClr val="ffffff"/>
                </a:solidFill>
              </a:uFill>
              <a:latin typeface="Arial"/>
            </a:endParaRPr>
          </a:p>
          <a:p>
            <a:pPr marL="343080" indent="-342360">
              <a:lnSpc>
                <a:spcPct val="100000"/>
              </a:lnSpc>
              <a:spcBef>
                <a:spcPts val="641"/>
              </a:spcBef>
              <a:buClr>
                <a:srgbClr val="b60623"/>
              </a:buClr>
              <a:buFont typeface="Wingdings" charset="2"/>
              <a:buChar char=""/>
            </a:pPr>
            <a:r>
              <a:rPr b="0" lang="fr-FR" sz="3200" spc="-1" strike="noStrike">
                <a:solidFill>
                  <a:srgbClr val="000000"/>
                </a:solidFill>
                <a:uFill>
                  <a:solidFill>
                    <a:srgbClr val="ffffff"/>
                  </a:solidFill>
                </a:uFill>
                <a:latin typeface="Arial"/>
                <a:ea typeface="ヒラギノ角ゴ Pro W3"/>
              </a:rPr>
              <a:t>Arial, Myriad, or Helvetica</a:t>
            </a:r>
            <a:endParaRPr b="0" lang="fr-FR" sz="3200" spc="-1" strike="noStrike">
              <a:solidFill>
                <a:srgbClr val="000000"/>
              </a:solidFill>
              <a:uFill>
                <a:solidFill>
                  <a:srgbClr val="ffffff"/>
                </a:solidFill>
              </a:uFill>
              <a:latin typeface="Arial"/>
            </a:endParaRPr>
          </a:p>
          <a:p>
            <a:pPr marL="343080" indent="-342360">
              <a:lnSpc>
                <a:spcPct val="100000"/>
              </a:lnSpc>
              <a:spcBef>
                <a:spcPts val="641"/>
              </a:spcBef>
              <a:buClr>
                <a:srgbClr val="b60623"/>
              </a:buClr>
              <a:buFont typeface="Wingdings" charset="2"/>
              <a:buChar char=""/>
            </a:pPr>
            <a:r>
              <a:rPr b="0" lang="fr-FR" sz="3200" spc="-1" strike="noStrike">
                <a:solidFill>
                  <a:srgbClr val="000000"/>
                </a:solidFill>
                <a:uFill>
                  <a:solidFill>
                    <a:srgbClr val="ffffff"/>
                  </a:solidFill>
                </a:uFill>
                <a:latin typeface="Times New Roman"/>
                <a:ea typeface="ヒラギノ角ゴ Pro W3"/>
              </a:rPr>
              <a:t>Times or Times New Roman</a:t>
            </a:r>
            <a:endParaRPr b="0" lang="fr-FR" sz="3200" spc="-1" strike="noStrike">
              <a:solidFill>
                <a:srgbClr val="000000"/>
              </a:solidFill>
              <a:uFill>
                <a:solidFill>
                  <a:srgbClr val="ffffff"/>
                </a:solidFill>
              </a:uFill>
              <a:latin typeface="Arial"/>
            </a:endParaRPr>
          </a:p>
          <a:p>
            <a:pPr marL="343080" indent="-342360">
              <a:lnSpc>
                <a:spcPct val="100000"/>
              </a:lnSpc>
              <a:spcBef>
                <a:spcPts val="641"/>
              </a:spcBef>
              <a:buClr>
                <a:srgbClr val="b60623"/>
              </a:buClr>
              <a:buFont typeface="Wingdings" charset="2"/>
              <a:buChar char=""/>
            </a:pPr>
            <a:r>
              <a:rPr b="1" i="1" lang="fr-FR" sz="3200" spc="-1" strike="noStrike">
                <a:solidFill>
                  <a:srgbClr val="be0101"/>
                </a:solidFill>
                <a:uFill>
                  <a:solidFill>
                    <a:srgbClr val="ffffff"/>
                  </a:solidFill>
                </a:uFill>
                <a:latin typeface="Arial"/>
                <a:ea typeface="ヒラギノ角ゴ Pro W3"/>
              </a:rPr>
              <a:t>It is best to use standard fonts.</a:t>
            </a:r>
            <a:endParaRPr b="0" lang="fr-FR" sz="3200" spc="-1" strike="noStrike">
              <a:solidFill>
                <a:srgbClr val="000000"/>
              </a:solidFill>
              <a:uFill>
                <a:solidFill>
                  <a:srgbClr val="ffffff"/>
                </a:solidFill>
              </a:uFill>
              <a:latin typeface="Arial"/>
            </a:endParaRPr>
          </a:p>
        </p:txBody>
      </p:sp>
      <p:pic>
        <p:nvPicPr>
          <p:cNvPr id="109" name="" descr=""/>
          <p:cNvPicPr/>
          <p:nvPr/>
        </p:nvPicPr>
        <p:blipFill>
          <a:blip r:embed="rId1"/>
          <a:stretch/>
        </p:blipFill>
        <p:spPr>
          <a:xfrm>
            <a:off x="6452640" y="4896000"/>
            <a:ext cx="2259360" cy="1754640"/>
          </a:xfrm>
          <a:prstGeom prst="rect">
            <a:avLst/>
          </a:prstGeom>
          <a:ln>
            <a:noFill/>
          </a:ln>
        </p:spPr>
      </p:pic>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10</TotalTime>
  <Application>LibreOffice/5.3.6.1$MacOSX_X86_64 LibreOffice_project/686f202eff87ef707079aeb7f485847613344eb7</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fr-FR</dc:language>
  <cp:lastModifiedBy/>
  <dcterms:modified xsi:type="dcterms:W3CDTF">2019-04-03T07:36:50Z</dcterms:modified>
  <cp:revision>8</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Notes">
    <vt:i4>18</vt:i4>
  </property>
  <property fmtid="{D5CDD505-2E9C-101B-9397-08002B2CF9AE}" pid="7" name="PresentationFormat">
    <vt:lpwstr>Format US (216 x 279 mm)</vt:lpwstr>
  </property>
  <property fmtid="{D5CDD505-2E9C-101B-9397-08002B2CF9AE}" pid="8" name="ScaleCrop">
    <vt:bool>0</vt:bool>
  </property>
  <property fmtid="{D5CDD505-2E9C-101B-9397-08002B2CF9AE}" pid="9" name="ShareDoc">
    <vt:bool>0</vt:bool>
  </property>
  <property fmtid="{D5CDD505-2E9C-101B-9397-08002B2CF9AE}" pid="10" name="Slides">
    <vt:i4>22</vt:i4>
  </property>
</Properties>
</file>